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1.xml" ContentType="application/inkml+xml"/>
  <Override PartName="/ppt/notesSlides/notesSlide127.xml" ContentType="application/vnd.openxmlformats-officedocument.presentationml.notesSlide+xml"/>
  <Override PartName="/ppt/ink/ink2.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Lst>
  <p:notesMasterIdLst>
    <p:notesMasterId r:id="rId219"/>
  </p:notesMasterIdLst>
  <p:handoutMasterIdLst>
    <p:handoutMasterId r:id="rId220"/>
  </p:handoutMasterIdLst>
  <p:sldIdLst>
    <p:sldId id="294" r:id="rId4"/>
    <p:sldId id="1705" r:id="rId5"/>
    <p:sldId id="1882" r:id="rId6"/>
    <p:sldId id="1883" r:id="rId7"/>
    <p:sldId id="1884" r:id="rId8"/>
    <p:sldId id="4584" r:id="rId9"/>
    <p:sldId id="1709" r:id="rId10"/>
    <p:sldId id="1710" r:id="rId11"/>
    <p:sldId id="1708" r:id="rId12"/>
    <p:sldId id="1711" r:id="rId13"/>
    <p:sldId id="1712" r:id="rId14"/>
    <p:sldId id="1714" r:id="rId15"/>
    <p:sldId id="1713" r:id="rId16"/>
    <p:sldId id="1715" r:id="rId17"/>
    <p:sldId id="4656" r:id="rId18"/>
    <p:sldId id="1890" r:id="rId19"/>
    <p:sldId id="1891" r:id="rId20"/>
    <p:sldId id="1892" r:id="rId21"/>
    <p:sldId id="1866" r:id="rId22"/>
    <p:sldId id="1867" r:id="rId23"/>
    <p:sldId id="1868" r:id="rId24"/>
    <p:sldId id="1869" r:id="rId25"/>
    <p:sldId id="4657" r:id="rId26"/>
    <p:sldId id="539" r:id="rId27"/>
    <p:sldId id="406" r:id="rId28"/>
    <p:sldId id="4586" r:id="rId29"/>
    <p:sldId id="4664" r:id="rId30"/>
    <p:sldId id="1894" r:id="rId31"/>
    <p:sldId id="1895" r:id="rId32"/>
    <p:sldId id="412" r:id="rId33"/>
    <p:sldId id="1936" r:id="rId34"/>
    <p:sldId id="1896" r:id="rId35"/>
    <p:sldId id="4665" r:id="rId36"/>
    <p:sldId id="4666" r:id="rId37"/>
    <p:sldId id="4668" r:id="rId38"/>
    <p:sldId id="571" r:id="rId39"/>
    <p:sldId id="1914" r:id="rId40"/>
    <p:sldId id="4587" r:id="rId41"/>
    <p:sldId id="4591" r:id="rId42"/>
    <p:sldId id="4658" r:id="rId43"/>
    <p:sldId id="4669" r:id="rId44"/>
    <p:sldId id="1938" r:id="rId45"/>
    <p:sldId id="4670" r:id="rId46"/>
    <p:sldId id="4671" r:id="rId47"/>
    <p:sldId id="4672" r:id="rId48"/>
    <p:sldId id="4673" r:id="rId49"/>
    <p:sldId id="4674" r:id="rId50"/>
    <p:sldId id="4675" r:id="rId51"/>
    <p:sldId id="4676" r:id="rId52"/>
    <p:sldId id="4677" r:id="rId53"/>
    <p:sldId id="4678" r:id="rId54"/>
    <p:sldId id="4679" r:id="rId55"/>
    <p:sldId id="4681" r:id="rId56"/>
    <p:sldId id="4683" r:id="rId57"/>
    <p:sldId id="4690" r:id="rId58"/>
    <p:sldId id="4691" r:id="rId59"/>
    <p:sldId id="4684" r:id="rId60"/>
    <p:sldId id="4685" r:id="rId61"/>
    <p:sldId id="4686" r:id="rId62"/>
    <p:sldId id="4687" r:id="rId63"/>
    <p:sldId id="4688" r:id="rId64"/>
    <p:sldId id="4693" r:id="rId65"/>
    <p:sldId id="4592" r:id="rId66"/>
    <p:sldId id="4595" r:id="rId67"/>
    <p:sldId id="1738" r:id="rId68"/>
    <p:sldId id="4593" r:id="rId69"/>
    <p:sldId id="359" r:id="rId70"/>
    <p:sldId id="4594" r:id="rId71"/>
    <p:sldId id="1956" r:id="rId72"/>
    <p:sldId id="4596" r:id="rId73"/>
    <p:sldId id="4597" r:id="rId74"/>
    <p:sldId id="1960" r:id="rId75"/>
    <p:sldId id="4589" r:id="rId76"/>
    <p:sldId id="296" r:id="rId77"/>
    <p:sldId id="4598" r:id="rId78"/>
    <p:sldId id="4694" r:id="rId79"/>
    <p:sldId id="1915" r:id="rId80"/>
    <p:sldId id="1927" r:id="rId81"/>
    <p:sldId id="1930" r:id="rId82"/>
    <p:sldId id="4599" r:id="rId83"/>
    <p:sldId id="1737" r:id="rId84"/>
    <p:sldId id="323" r:id="rId85"/>
    <p:sldId id="429" r:id="rId86"/>
    <p:sldId id="322" r:id="rId87"/>
    <p:sldId id="301" r:id="rId88"/>
    <p:sldId id="303" r:id="rId89"/>
    <p:sldId id="312" r:id="rId90"/>
    <p:sldId id="313" r:id="rId91"/>
    <p:sldId id="491" r:id="rId92"/>
    <p:sldId id="315" r:id="rId93"/>
    <p:sldId id="422" r:id="rId94"/>
    <p:sldId id="423" r:id="rId95"/>
    <p:sldId id="424" r:id="rId96"/>
    <p:sldId id="310" r:id="rId97"/>
    <p:sldId id="4601" r:id="rId98"/>
    <p:sldId id="4602" r:id="rId99"/>
    <p:sldId id="1931" r:id="rId100"/>
    <p:sldId id="1932" r:id="rId101"/>
    <p:sldId id="1933" r:id="rId102"/>
    <p:sldId id="4604" r:id="rId103"/>
    <p:sldId id="4606" r:id="rId104"/>
    <p:sldId id="4607" r:id="rId105"/>
    <p:sldId id="360" r:id="rId106"/>
    <p:sldId id="4614" r:id="rId107"/>
    <p:sldId id="4615" r:id="rId108"/>
    <p:sldId id="4616" r:id="rId109"/>
    <p:sldId id="4617" r:id="rId110"/>
    <p:sldId id="4618" r:id="rId111"/>
    <p:sldId id="4619" r:id="rId112"/>
    <p:sldId id="1739" r:id="rId113"/>
    <p:sldId id="4620" r:id="rId114"/>
    <p:sldId id="4621" r:id="rId115"/>
    <p:sldId id="493" r:id="rId116"/>
    <p:sldId id="4622" r:id="rId117"/>
    <p:sldId id="4623" r:id="rId118"/>
    <p:sldId id="342" r:id="rId119"/>
    <p:sldId id="4608" r:id="rId120"/>
    <p:sldId id="350" r:id="rId121"/>
    <p:sldId id="348" r:id="rId122"/>
    <p:sldId id="343" r:id="rId123"/>
    <p:sldId id="346" r:id="rId124"/>
    <p:sldId id="4609" r:id="rId125"/>
    <p:sldId id="351" r:id="rId126"/>
    <p:sldId id="4610" r:id="rId127"/>
    <p:sldId id="354" r:id="rId128"/>
    <p:sldId id="353" r:id="rId129"/>
    <p:sldId id="492" r:id="rId130"/>
    <p:sldId id="4611" r:id="rId131"/>
    <p:sldId id="355" r:id="rId132"/>
    <p:sldId id="358" r:id="rId133"/>
    <p:sldId id="4612" r:id="rId134"/>
    <p:sldId id="4613" r:id="rId135"/>
    <p:sldId id="4650" r:id="rId136"/>
    <p:sldId id="4624" r:id="rId137"/>
    <p:sldId id="362" r:id="rId138"/>
    <p:sldId id="4626" r:id="rId139"/>
    <p:sldId id="4627" r:id="rId140"/>
    <p:sldId id="4628" r:id="rId141"/>
    <p:sldId id="361" r:id="rId142"/>
    <p:sldId id="4629" r:id="rId143"/>
    <p:sldId id="4630" r:id="rId144"/>
    <p:sldId id="4631" r:id="rId145"/>
    <p:sldId id="4632" r:id="rId146"/>
    <p:sldId id="415" r:id="rId147"/>
    <p:sldId id="4633" r:id="rId148"/>
    <p:sldId id="4634" r:id="rId149"/>
    <p:sldId id="494" r:id="rId150"/>
    <p:sldId id="376" r:id="rId151"/>
    <p:sldId id="4635" r:id="rId152"/>
    <p:sldId id="4636" r:id="rId153"/>
    <p:sldId id="368" r:id="rId154"/>
    <p:sldId id="377" r:id="rId155"/>
    <p:sldId id="4651" r:id="rId156"/>
    <p:sldId id="4648" r:id="rId157"/>
    <p:sldId id="4625" r:id="rId158"/>
    <p:sldId id="549" r:id="rId159"/>
    <p:sldId id="1740" r:id="rId160"/>
    <p:sldId id="4652" r:id="rId161"/>
    <p:sldId id="1964" r:id="rId162"/>
    <p:sldId id="1962" r:id="rId163"/>
    <p:sldId id="1965" r:id="rId164"/>
    <p:sldId id="1966" r:id="rId165"/>
    <p:sldId id="1967" r:id="rId166"/>
    <p:sldId id="1988" r:id="rId167"/>
    <p:sldId id="1969" r:id="rId168"/>
    <p:sldId id="4695" r:id="rId169"/>
    <p:sldId id="1970" r:id="rId170"/>
    <p:sldId id="1971" r:id="rId171"/>
    <p:sldId id="1972" r:id="rId172"/>
    <p:sldId id="1973" r:id="rId173"/>
    <p:sldId id="1974" r:id="rId174"/>
    <p:sldId id="4699" r:id="rId175"/>
    <p:sldId id="4697" r:id="rId176"/>
    <p:sldId id="1976" r:id="rId177"/>
    <p:sldId id="1977" r:id="rId178"/>
    <p:sldId id="1978" r:id="rId179"/>
    <p:sldId id="4700" r:id="rId180"/>
    <p:sldId id="1980" r:id="rId181"/>
    <p:sldId id="4701" r:id="rId182"/>
    <p:sldId id="4702" r:id="rId183"/>
    <p:sldId id="4703" r:id="rId184"/>
    <p:sldId id="4704" r:id="rId185"/>
    <p:sldId id="4707" r:id="rId186"/>
    <p:sldId id="4708" r:id="rId187"/>
    <p:sldId id="4705" r:id="rId188"/>
    <p:sldId id="1995" r:id="rId189"/>
    <p:sldId id="4653" r:id="rId190"/>
    <p:sldId id="4709" r:id="rId191"/>
    <p:sldId id="1568" r:id="rId192"/>
    <p:sldId id="4710" r:id="rId193"/>
    <p:sldId id="4711" r:id="rId194"/>
    <p:sldId id="4712" r:id="rId195"/>
    <p:sldId id="4714" r:id="rId196"/>
    <p:sldId id="4713" r:id="rId197"/>
    <p:sldId id="4715" r:id="rId198"/>
    <p:sldId id="1600" r:id="rId199"/>
    <p:sldId id="373" r:id="rId200"/>
    <p:sldId id="4718" r:id="rId201"/>
    <p:sldId id="411" r:id="rId202"/>
    <p:sldId id="4661" r:id="rId203"/>
    <p:sldId id="338" r:id="rId204"/>
    <p:sldId id="474" r:id="rId205"/>
    <p:sldId id="4662" r:id="rId206"/>
    <p:sldId id="4663" r:id="rId207"/>
    <p:sldId id="382" r:id="rId208"/>
    <p:sldId id="383" r:id="rId209"/>
    <p:sldId id="475" r:id="rId210"/>
    <p:sldId id="484" r:id="rId211"/>
    <p:sldId id="339" r:id="rId212"/>
    <p:sldId id="485" r:id="rId213"/>
    <p:sldId id="476" r:id="rId214"/>
    <p:sldId id="387" r:id="rId215"/>
    <p:sldId id="340" r:id="rId216"/>
    <p:sldId id="341" r:id="rId217"/>
    <p:sldId id="297" r:id="rId2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1705"/>
            <p14:sldId id="1882"/>
            <p14:sldId id="1883"/>
            <p14:sldId id="1884"/>
          </p14:sldIdLst>
        </p14:section>
        <p14:section name="Overview and Value Proposition" id="{C9F62028-CD88-406F-82E3-84E5F49A5B7E}">
          <p14:sldIdLst>
            <p14:sldId id="4584"/>
            <p14:sldId id="1709"/>
            <p14:sldId id="1710"/>
            <p14:sldId id="1708"/>
            <p14:sldId id="1711"/>
            <p14:sldId id="1712"/>
            <p14:sldId id="1714"/>
            <p14:sldId id="1713"/>
            <p14:sldId id="1715"/>
          </p14:sldIdLst>
        </p14:section>
        <p14:section name="Resource Model" id="{750D2A6D-0162-4C9C-9A68-687048009117}">
          <p14:sldIdLst>
            <p14:sldId id="4656"/>
            <p14:sldId id="1890"/>
            <p14:sldId id="1891"/>
            <p14:sldId id="1892"/>
            <p14:sldId id="1866"/>
            <p14:sldId id="1867"/>
            <p14:sldId id="1868"/>
            <p14:sldId id="1869"/>
          </p14:sldIdLst>
        </p14:section>
        <p14:section name="Sys Internals" id="{5C877E48-29C9-4231-921C-9CFEB2B6AF64}">
          <p14:sldIdLst>
            <p14:sldId id="4657"/>
            <p14:sldId id="539"/>
            <p14:sldId id="406"/>
          </p14:sldIdLst>
        </p14:section>
        <p14:section name="Request Units &amp; Billing" id="{99CE8299-CCDE-4603-A8D5-E8E4D94AFD8D}">
          <p14:sldIdLst>
            <p14:sldId id="4586"/>
            <p14:sldId id="4664"/>
            <p14:sldId id="1894"/>
            <p14:sldId id="1895"/>
            <p14:sldId id="412"/>
            <p14:sldId id="1936"/>
            <p14:sldId id="1896"/>
            <p14:sldId id="4665"/>
            <p14:sldId id="4666"/>
            <p14:sldId id="4668"/>
            <p14:sldId id="571"/>
            <p14:sldId id="1914"/>
            <p14:sldId id="4587"/>
          </p14:sldIdLst>
        </p14:section>
        <p14:section name="Data Modeling" id="{A333FDFC-524B-42BE-900B-E0872282C684}">
          <p14:sldIdLst>
            <p14:sldId id="4591"/>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4592"/>
            <p14:sldId id="4595"/>
            <p14:sldId id="1738"/>
            <p14:sldId id="4593"/>
            <p14:sldId id="359"/>
            <p14:sldId id="4594"/>
            <p14:sldId id="1956"/>
            <p14:sldId id="4596"/>
            <p14:sldId id="4597"/>
            <p14:sldId id="1960"/>
          </p14:sldIdLst>
        </p14:section>
        <p14:section name="Partitioning" id="{3321BC61-D41E-4691-BDA9-364CAB087DA5}">
          <p14:sldIdLst>
            <p14:sldId id="4589"/>
            <p14:sldId id="296"/>
            <p14:sldId id="4598"/>
            <p14:sldId id="4694"/>
            <p14:sldId id="1915"/>
            <p14:sldId id="1927"/>
            <p14:sldId id="1930"/>
            <p14:sldId id="4599"/>
            <p14:sldId id="1737"/>
            <p14:sldId id="323"/>
            <p14:sldId id="429"/>
            <p14:sldId id="322"/>
            <p14:sldId id="301"/>
            <p14:sldId id="303"/>
            <p14:sldId id="312"/>
            <p14:sldId id="313"/>
            <p14:sldId id="491"/>
            <p14:sldId id="315"/>
            <p14:sldId id="422"/>
            <p14:sldId id="423"/>
            <p14:sldId id="424"/>
            <p14:sldId id="310"/>
            <p14:sldId id="4601"/>
            <p14:sldId id="4602"/>
            <p14:sldId id="1931"/>
            <p14:sldId id="1932"/>
            <p14:sldId id="1933"/>
            <p14:sldId id="4604"/>
          </p14:sldIdLst>
        </p14:section>
        <p14:section name="SQL Query" id="{A1017D2A-B086-4EA8-9EE2-F7409287CA6F}">
          <p14:sldIdLst>
            <p14:sldId id="4606"/>
            <p14:sldId id="4607"/>
            <p14:sldId id="360"/>
            <p14:sldId id="4614"/>
            <p14:sldId id="4615"/>
            <p14:sldId id="4616"/>
            <p14:sldId id="4617"/>
            <p14:sldId id="4618"/>
            <p14:sldId id="4619"/>
            <p14:sldId id="1739"/>
            <p14:sldId id="4620"/>
            <p14:sldId id="4621"/>
            <p14:sldId id="493"/>
            <p14:sldId id="4622"/>
            <p14:sldId id="4623"/>
            <p14:sldId id="342"/>
            <p14:sldId id="4608"/>
            <p14:sldId id="350"/>
            <p14:sldId id="348"/>
            <p14:sldId id="343"/>
            <p14:sldId id="346"/>
            <p14:sldId id="4609"/>
            <p14:sldId id="351"/>
            <p14:sldId id="4610"/>
            <p14:sldId id="354"/>
            <p14:sldId id="353"/>
            <p14:sldId id="492"/>
            <p14:sldId id="4611"/>
            <p14:sldId id="355"/>
            <p14:sldId id="358"/>
            <p14:sldId id="4612"/>
            <p14:sldId id="4613"/>
          </p14:sldIdLst>
        </p14:section>
        <p14:section name="Server Side Programming" id="{A4FBC061-2A1A-4A69-8ED1-DAD0A1BE8A35}">
          <p14:sldIdLst>
            <p14:sldId id="4650"/>
            <p14:sldId id="4624"/>
            <p14:sldId id="362"/>
            <p14:sldId id="4626"/>
            <p14:sldId id="4627"/>
            <p14:sldId id="4628"/>
            <p14:sldId id="361"/>
            <p14:sldId id="4629"/>
            <p14:sldId id="4630"/>
            <p14:sldId id="4631"/>
            <p14:sldId id="4632"/>
            <p14:sldId id="415"/>
            <p14:sldId id="4633"/>
            <p14:sldId id="4634"/>
            <p14:sldId id="494"/>
            <p14:sldId id="376"/>
            <p14:sldId id="4635"/>
            <p14:sldId id="4636"/>
            <p14:sldId id="368"/>
            <p14:sldId id="377"/>
          </p14:sldIdLst>
        </p14:section>
        <p14:section name="Concurrency" id="{D81E0611-C6DC-4AFA-853D-695FFEB5A566}">
          <p14:sldIdLst>
            <p14:sldId id="4651"/>
            <p14:sldId id="4648"/>
            <p14:sldId id="4625"/>
            <p14:sldId id="549"/>
            <p14:sldId id="1740"/>
          </p14:sldIdLst>
        </p14:section>
        <p14:section name="Global Distribution" id="{71E7F838-F25E-44BA-B077-3D2650A2CAE5}">
          <p14:sldIdLst>
            <p14:sldId id="4652"/>
            <p14:sldId id="1964"/>
            <p14:sldId id="1962"/>
            <p14:sldId id="1965"/>
            <p14:sldId id="1966"/>
            <p14:sldId id="1967"/>
            <p14:sldId id="1988"/>
            <p14:sldId id="1969"/>
            <p14:sldId id="4695"/>
            <p14:sldId id="1970"/>
            <p14:sldId id="1971"/>
            <p14:sldId id="1972"/>
            <p14:sldId id="1973"/>
            <p14:sldId id="1974"/>
            <p14:sldId id="4699"/>
            <p14:sldId id="4697"/>
            <p14:sldId id="1976"/>
            <p14:sldId id="1977"/>
            <p14:sldId id="1978"/>
            <p14:sldId id="4700"/>
            <p14:sldId id="1980"/>
            <p14:sldId id="4701"/>
            <p14:sldId id="4702"/>
            <p14:sldId id="4703"/>
            <p14:sldId id="4704"/>
            <p14:sldId id="4707"/>
            <p14:sldId id="4708"/>
            <p14:sldId id="4705"/>
            <p14:sldId id="1995"/>
          </p14:sldIdLst>
        </p14:section>
        <p14:section name="Change Feed" id="{77AF9154-904D-4040-BA1B-070B8087B057}">
          <p14:sldIdLst>
            <p14:sldId id="4653"/>
            <p14:sldId id="4709"/>
            <p14:sldId id="1568"/>
            <p14:sldId id="4710"/>
            <p14:sldId id="4711"/>
            <p14:sldId id="4712"/>
            <p14:sldId id="4714"/>
            <p14:sldId id="4713"/>
            <p14:sldId id="4715"/>
            <p14:sldId id="1600"/>
            <p14:sldId id="373"/>
            <p14:sldId id="4718"/>
            <p14:sldId id="411"/>
          </p14:sldIdLst>
        </p14:section>
        <p14:section name="Troubleshooting" id="{B1871ABC-C72D-47DE-BF19-9C9131C57398}">
          <p14:sldIdLst>
            <p14:sldId id="4661"/>
            <p14:sldId id="338"/>
            <p14:sldId id="474"/>
            <p14:sldId id="4662"/>
            <p14:sldId id="4663"/>
            <p14:sldId id="382"/>
            <p14:sldId id="383"/>
            <p14:sldId id="475"/>
            <p14:sldId id="484"/>
            <p14:sldId id="339"/>
            <p14:sldId id="485"/>
            <p14:sldId id="476"/>
            <p14:sldId id="387"/>
            <p14:sldId id="340"/>
            <p14:sldId id="341"/>
          </p14:sldIdLst>
        </p14:section>
        <p14:section name="Closing" id="{91DCE3D9-2CA4-4CAE-AC42-295554943B01}">
          <p14:sldIdLst>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0604" autoAdjust="0"/>
  </p:normalViewPr>
  <p:slideViewPr>
    <p:cSldViewPr snapToGrid="0">
      <p:cViewPr varScale="1">
        <p:scale>
          <a:sx n="66" d="100"/>
          <a:sy n="66" d="100"/>
        </p:scale>
        <p:origin x="1800"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notesMaster" Target="notesMasters/notesMaster1.xml"/><Relationship Id="rId3" Type="http://schemas.openxmlformats.org/officeDocument/2006/relationships/slideMaster" Target="slideMasters/slideMaster1.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commentAuthors" Target="commentAuthor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customXml" Target="../customXml/item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viewProps" Target="view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customXml" Target="../customXml/item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theme" Target="theme/theme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5/17/19</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5/17/19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azure-cosmos-dotnet-v2/tree/master/samples/documentdb-benchmar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7F7F7F"/>
                </a:solidFill>
              </a:rPr>
              <a:t>Again if you include spatial indexing in your indexing policy, then "within" queries will be served efficiently through the index.</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132</a:t>
            </a:fld>
            <a:endParaRPr lang="en-US"/>
          </a:p>
        </p:txBody>
      </p:sp>
    </p:spTree>
    <p:extLst>
      <p:ext uri="{BB962C8B-B14F-4D97-AF65-F5344CB8AC3E}">
        <p14:creationId xmlns:p14="http://schemas.microsoft.com/office/powerpoint/2010/main" val="13448559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134</a:t>
            </a:fld>
            <a:endParaRPr lang="en-US"/>
          </a:p>
        </p:txBody>
      </p:sp>
    </p:spTree>
    <p:extLst>
      <p:ext uri="{BB962C8B-B14F-4D97-AF65-F5344CB8AC3E}">
        <p14:creationId xmlns:p14="http://schemas.microsoft.com/office/powerpoint/2010/main" val="19593583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fact that JSON is intrinsically mapped to the </a:t>
            </a:r>
            <a:r>
              <a:rPr lang="en-US" err="1"/>
              <a:t>Javascript</a:t>
            </a:r>
            <a:r>
              <a:rPr lang="en-US"/>
              <a:t> language type system and is also the basic unit of storage in Cosmos DB allows for a number of optimizations like lazy materialization of JSON documents in the buffer pool and making them available on-demand to the executing code. </a:t>
            </a:r>
          </a:p>
          <a:p>
            <a:endParaRPr lang="en-US"/>
          </a:p>
          <a:p>
            <a:r>
              <a:rPr lang="en-US"/>
              <a:t>Azure Cosmos DB precompiles stored procedures, triggers and user defined functions (UDFs) to avoid JavaScript compilation cost for each invocation. The overhead of building the byte code for the procedural logic is amortized to a minimal value.</a:t>
            </a:r>
          </a:p>
        </p:txBody>
      </p:sp>
      <p:sp>
        <p:nvSpPr>
          <p:cNvPr id="4" name="Slide Number Placeholder 3"/>
          <p:cNvSpPr>
            <a:spLocks noGrp="1"/>
          </p:cNvSpPr>
          <p:nvPr>
            <p:ph type="sldNum" sz="quarter" idx="10"/>
          </p:nvPr>
        </p:nvSpPr>
        <p:spPr/>
        <p:txBody>
          <a:bodyPr/>
          <a:lstStyle/>
          <a:p>
            <a:fld id="{4249A09B-4A39-974B-9594-129A7470D52A}" type="slidenum">
              <a:rPr lang="en-US" smtClean="0"/>
              <a:t>135</a:t>
            </a:fld>
            <a:endParaRPr lang="en-US"/>
          </a:p>
        </p:txBody>
      </p:sp>
    </p:spTree>
    <p:extLst>
      <p:ext uri="{BB962C8B-B14F-4D97-AF65-F5344CB8AC3E}">
        <p14:creationId xmlns:p14="http://schemas.microsoft.com/office/powerpoint/2010/main" val="3540629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stored procedure takes as input </a:t>
            </a:r>
            <a:r>
              <a:rPr lang="en-US" err="1"/>
              <a:t>documentToCreate</a:t>
            </a:r>
            <a:r>
              <a:rPr lang="en-US"/>
              <a:t>, the body of a document to be created in the current collection. All such operations are asynchronous and depend on JavaScript function callbacks. The callback function has two parameters, one for the error object in case the operation fails, and one for the created object. Inside the callback, users can either handle the exception or throw an error. In case a callback is not provided and there is an error, the Azure Cosmos DB runtime throws an error.</a:t>
            </a:r>
          </a:p>
          <a:p>
            <a:endParaRPr lang="en-US"/>
          </a:p>
          <a:p>
            <a:r>
              <a:rPr lang="en-US"/>
              <a:t>In the example above, the callback throws an error if the operation failed. Otherwise, it sets the id of the created document as the body of the response to the client. Here is how this stored procedure is executed with input parameters.</a:t>
            </a:r>
          </a:p>
        </p:txBody>
      </p:sp>
      <p:sp>
        <p:nvSpPr>
          <p:cNvPr id="4" name="Slide Number Placeholder 3"/>
          <p:cNvSpPr>
            <a:spLocks noGrp="1"/>
          </p:cNvSpPr>
          <p:nvPr>
            <p:ph type="sldNum" sz="quarter" idx="10"/>
          </p:nvPr>
        </p:nvSpPr>
        <p:spPr/>
        <p:txBody>
          <a:bodyPr/>
          <a:lstStyle/>
          <a:p>
            <a:fld id="{4249A09B-4A39-974B-9594-129A7470D52A}" type="slidenum">
              <a:rPr lang="en-US" smtClean="0"/>
              <a:t>136</a:t>
            </a:fld>
            <a:endParaRPr lang="en-US"/>
          </a:p>
        </p:txBody>
      </p:sp>
    </p:spTree>
    <p:extLst>
      <p:ext uri="{BB962C8B-B14F-4D97-AF65-F5344CB8AC3E}">
        <p14:creationId xmlns:p14="http://schemas.microsoft.com/office/powerpoint/2010/main" val="578278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ACID</a:t>
            </a:r>
          </a:p>
          <a:p>
            <a:pPr marL="628650" lvl="1" indent="-171450">
              <a:buFont typeface="Arial" panose="020B0604020202020204" pitchFamily="34" charset="0"/>
              <a:buChar char="•"/>
            </a:pPr>
            <a:r>
              <a:rPr lang="en-US" dirty="0"/>
              <a:t>Atomicity guarantees that all the work done inside a transaction is treated as a single unit where either all of it is committed or none. </a:t>
            </a:r>
          </a:p>
          <a:p>
            <a:pPr marL="628650" lvl="1" indent="-171450">
              <a:buFont typeface="Arial" panose="020B0604020202020204" pitchFamily="34" charset="0"/>
              <a:buChar char="•"/>
            </a:pPr>
            <a:r>
              <a:rPr lang="en-US" dirty="0"/>
              <a:t>Consistency makes sure that the data is always in a good internal state across transactions. </a:t>
            </a:r>
          </a:p>
          <a:p>
            <a:pPr marL="628650" lvl="1" indent="-171450">
              <a:buFont typeface="Arial" panose="020B0604020202020204" pitchFamily="34" charset="0"/>
              <a:buChar char="•"/>
            </a:pPr>
            <a:r>
              <a:rPr lang="en-US" dirty="0"/>
              <a:t>Isolation guarantees that no two transactions interfere with each other – generally, most commercial systems provide multiple isolation levels that can be used based on the application needs. </a:t>
            </a:r>
          </a:p>
          <a:p>
            <a:pPr marL="628650" lvl="1" indent="-171450">
              <a:buFont typeface="Arial" panose="020B0604020202020204" pitchFamily="34" charset="0"/>
              <a:buChar char="•"/>
            </a:pPr>
            <a:r>
              <a:rPr lang="en-US" dirty="0"/>
              <a:t>Durability ensures that any change that’s committed in the database will always be present.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Since </a:t>
            </a:r>
            <a:r>
              <a:rPr lang="en-US" sz="1200" b="0" i="0" kern="1200" dirty="0">
                <a:solidFill>
                  <a:schemeClr val="tx1"/>
                </a:solidFill>
                <a:effectLst/>
                <a:ea typeface="+mn-ea"/>
                <a:cs typeface="+mn-cs"/>
              </a:rPr>
              <a:t>requests made within stored procedures and triggers execute in the same scope of a database session, we guarantee ACID for all operations that are part of a single stored procedure/trigger. Consider the following stored procedure definition.</a:t>
            </a:r>
          </a:p>
        </p:txBody>
      </p:sp>
      <p:sp>
        <p:nvSpPr>
          <p:cNvPr id="4" name="Slide Number Placeholder 3"/>
          <p:cNvSpPr>
            <a:spLocks noGrp="1"/>
          </p:cNvSpPr>
          <p:nvPr>
            <p:ph type="sldNum" sz="quarter" idx="10"/>
          </p:nvPr>
        </p:nvSpPr>
        <p:spPr/>
        <p:txBody>
          <a:bodyPr/>
          <a:lstStyle/>
          <a:p>
            <a:fld id="{4249A09B-4A39-974B-9594-129A7470D52A}" type="slidenum">
              <a:rPr lang="en-US" smtClean="0"/>
              <a:t>137</a:t>
            </a:fld>
            <a:endParaRPr lang="en-US"/>
          </a:p>
        </p:txBody>
      </p:sp>
    </p:spTree>
    <p:extLst>
      <p:ext uri="{BB962C8B-B14F-4D97-AF65-F5344CB8AC3E}">
        <p14:creationId xmlns:p14="http://schemas.microsoft.com/office/powerpoint/2010/main" val="40683604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timeout </a:t>
            </a:r>
            <a:r>
              <a:rPr lang="en-US" sz="1200" b="0" i="0" kern="1200" dirty="0">
                <a:solidFill>
                  <a:schemeClr val="tx1"/>
                </a:solidFill>
                <a:effectLst/>
                <a:ea typeface="+mn-ea"/>
                <a:cs typeface="+mn-cs"/>
              </a:rPr>
              <a:t>constraint also applies to JavaScript functions (stored procedures, triggers and user-defined functions).</a:t>
            </a:r>
          </a:p>
          <a:p>
            <a:endParaRPr lang="en-US" sz="12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If the </a:t>
            </a:r>
            <a:r>
              <a:rPr lang="en-US" sz="1200" b="0" dirty="0" err="1">
                <a:solidFill>
                  <a:schemeClr val="tx1"/>
                </a:solidFill>
              </a:rPr>
              <a:t>boolean</a:t>
            </a:r>
            <a:r>
              <a:rPr lang="en-US" sz="1200" b="0" dirty="0">
                <a:solidFill>
                  <a:schemeClr val="tx1"/>
                </a:solidFill>
              </a:rPr>
              <a:t> value is false, it is an indication that the time limit is about to expire and that the procedure must wrap up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Operations queued prior to the first unaccepted store operation are guaranteed to complete if the stored procedure completes in time and does not queue any more requests.</a:t>
            </a:r>
          </a:p>
        </p:txBody>
      </p:sp>
      <p:sp>
        <p:nvSpPr>
          <p:cNvPr id="4" name="Slide Number Placeholder 3"/>
          <p:cNvSpPr>
            <a:spLocks noGrp="1"/>
          </p:cNvSpPr>
          <p:nvPr>
            <p:ph type="sldNum" sz="quarter" idx="10"/>
          </p:nvPr>
        </p:nvSpPr>
        <p:spPr/>
        <p:txBody>
          <a:bodyPr/>
          <a:lstStyle/>
          <a:p>
            <a:fld id="{4249A09B-4A39-974B-9594-129A7470D52A}" type="slidenum">
              <a:rPr lang="en-US" smtClean="0"/>
              <a:t>138</a:t>
            </a:fld>
            <a:endParaRPr lang="en-US"/>
          </a:p>
        </p:txBody>
      </p:sp>
    </p:spTree>
    <p:extLst>
      <p:ext uri="{BB962C8B-B14F-4D97-AF65-F5344CB8AC3E}">
        <p14:creationId xmlns:p14="http://schemas.microsoft.com/office/powerpoint/2010/main" val="2904566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139</a:t>
            </a:fld>
            <a:endParaRPr lang="en-US"/>
          </a:p>
        </p:txBody>
      </p:sp>
    </p:spTree>
    <p:extLst>
      <p:ext uri="{BB962C8B-B14F-4D97-AF65-F5344CB8AC3E}">
        <p14:creationId xmlns:p14="http://schemas.microsoft.com/office/powerpoint/2010/main" val="376744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http://es6-features.org/#PromiseUsage</a:t>
            </a:r>
          </a:p>
        </p:txBody>
      </p:sp>
      <p:sp>
        <p:nvSpPr>
          <p:cNvPr id="4" name="Slide Number Placeholder 3"/>
          <p:cNvSpPr>
            <a:spLocks noGrp="1"/>
          </p:cNvSpPr>
          <p:nvPr>
            <p:ph type="sldNum" sz="quarter" idx="10"/>
          </p:nvPr>
        </p:nvSpPr>
        <p:spPr/>
        <p:txBody>
          <a:bodyPr/>
          <a:lstStyle/>
          <a:p>
            <a:fld id="{4249A09B-4A39-974B-9594-129A7470D52A}" type="slidenum">
              <a:rPr lang="en-US" smtClean="0"/>
              <a:t>140</a:t>
            </a:fld>
            <a:endParaRPr lang="en-US"/>
          </a:p>
        </p:txBody>
      </p:sp>
    </p:spTree>
    <p:extLst>
      <p:ext uri="{BB962C8B-B14F-4D97-AF65-F5344CB8AC3E}">
        <p14:creationId xmlns:p14="http://schemas.microsoft.com/office/powerpoint/2010/main" val="532796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141</a:t>
            </a:fld>
            <a:endParaRPr lang="en-US"/>
          </a:p>
        </p:txBody>
      </p:sp>
    </p:spTree>
    <p:extLst>
      <p:ext uri="{BB962C8B-B14F-4D97-AF65-F5344CB8AC3E}">
        <p14:creationId xmlns:p14="http://schemas.microsoft.com/office/powerpoint/2010/main" val="19435375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142</a:t>
            </a:fld>
            <a:endParaRPr lang="en-US"/>
          </a:p>
        </p:txBody>
      </p:sp>
    </p:spTree>
    <p:extLst>
      <p:ext uri="{BB962C8B-B14F-4D97-AF65-F5344CB8AC3E}">
        <p14:creationId xmlns:p14="http://schemas.microsoft.com/office/powerpoint/2010/main" val="366558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Customers can get Avro schemas from the database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Transactions are deeply and natively integrated into Cosmos DB’s JavaScript programming model. </a:t>
            </a:r>
          </a:p>
          <a:p>
            <a:endParaRPr lang="en-US"/>
          </a:p>
          <a:p>
            <a:r>
              <a:rPr lang="en-US"/>
              <a:t>In effect, the “BEGIN TRANSACTION” and “COMMIT TRANSACTION” statements in relational databases are implicit in Cosmos DB.</a:t>
            </a:r>
          </a:p>
          <a:p>
            <a:endParaRPr lang="en-US"/>
          </a:p>
          <a:p>
            <a:r>
              <a:rPr lang="en-US"/>
              <a:t>Throwing an exception is effectively equivalent to a “ROLLBACK TRANSACTION” in Cosmos DB.</a:t>
            </a:r>
          </a:p>
        </p:txBody>
      </p:sp>
      <p:sp>
        <p:nvSpPr>
          <p:cNvPr id="4" name="Slide Number Placeholder 3"/>
          <p:cNvSpPr>
            <a:spLocks noGrp="1"/>
          </p:cNvSpPr>
          <p:nvPr>
            <p:ph type="sldNum" sz="quarter" idx="10"/>
          </p:nvPr>
        </p:nvSpPr>
        <p:spPr/>
        <p:txBody>
          <a:bodyPr/>
          <a:lstStyle/>
          <a:p>
            <a:fld id="{4249A09B-4A39-974B-9594-129A7470D52A}" type="slidenum">
              <a:rPr lang="en-US" smtClean="0"/>
              <a:t>143</a:t>
            </a:fld>
            <a:endParaRPr lang="en-US"/>
          </a:p>
        </p:txBody>
      </p:sp>
    </p:spTree>
    <p:extLst>
      <p:ext uri="{BB962C8B-B14F-4D97-AF65-F5344CB8AC3E}">
        <p14:creationId xmlns:p14="http://schemas.microsoft.com/office/powerpoint/2010/main" val="21515105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144</a:t>
            </a:fld>
            <a:endParaRPr lang="en-US"/>
          </a:p>
        </p:txBody>
      </p:sp>
    </p:spTree>
    <p:extLst>
      <p:ext uri="{BB962C8B-B14F-4D97-AF65-F5344CB8AC3E}">
        <p14:creationId xmlns:p14="http://schemas.microsoft.com/office/powerpoint/2010/main" val="12199007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145</a:t>
            </a:fld>
            <a:endParaRPr lang="en-US"/>
          </a:p>
        </p:txBody>
      </p:sp>
    </p:spTree>
    <p:extLst>
      <p:ext uri="{BB962C8B-B14F-4D97-AF65-F5344CB8AC3E}">
        <p14:creationId xmlns:p14="http://schemas.microsoft.com/office/powerpoint/2010/main" val="202924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146</a:t>
            </a:fld>
            <a:endParaRPr lang="en-US"/>
          </a:p>
        </p:txBody>
      </p:sp>
    </p:spTree>
    <p:extLst>
      <p:ext uri="{BB962C8B-B14F-4D97-AF65-F5344CB8AC3E}">
        <p14:creationId xmlns:p14="http://schemas.microsoft.com/office/powerpoint/2010/main" val="6162822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147</a:t>
            </a:fld>
            <a:endParaRPr lang="en-US"/>
          </a:p>
        </p:txBody>
      </p:sp>
    </p:spTree>
    <p:extLst>
      <p:ext uri="{BB962C8B-B14F-4D97-AF65-F5344CB8AC3E}">
        <p14:creationId xmlns:p14="http://schemas.microsoft.com/office/powerpoint/2010/main" val="40971216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148</a:t>
            </a:fld>
            <a:endParaRPr lang="en-US"/>
          </a:p>
        </p:txBody>
      </p:sp>
    </p:spTree>
    <p:extLst>
      <p:ext uri="{BB962C8B-B14F-4D97-AF65-F5344CB8AC3E}">
        <p14:creationId xmlns:p14="http://schemas.microsoft.com/office/powerpoint/2010/main" val="19008783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UDFs can be run on secondary replicas of the Cosmos DB service.</a:t>
            </a:r>
          </a:p>
        </p:txBody>
      </p:sp>
      <p:sp>
        <p:nvSpPr>
          <p:cNvPr id="4" name="Slide Number Placeholder 3"/>
          <p:cNvSpPr>
            <a:spLocks noGrp="1"/>
          </p:cNvSpPr>
          <p:nvPr>
            <p:ph type="sldNum" sz="quarter" idx="10"/>
          </p:nvPr>
        </p:nvSpPr>
        <p:spPr/>
        <p:txBody>
          <a:bodyPr/>
          <a:lstStyle/>
          <a:p>
            <a:fld id="{4249A09B-4A39-974B-9594-129A7470D52A}" type="slidenum">
              <a:rPr lang="en-US" smtClean="0"/>
              <a:t>149</a:t>
            </a:fld>
            <a:endParaRPr lang="en-US"/>
          </a:p>
        </p:txBody>
      </p:sp>
    </p:spTree>
    <p:extLst>
      <p:ext uri="{BB962C8B-B14F-4D97-AF65-F5344CB8AC3E}">
        <p14:creationId xmlns:p14="http://schemas.microsoft.com/office/powerpoint/2010/main" val="20389710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150</a:t>
            </a:fld>
            <a:endParaRPr lang="en-US"/>
          </a:p>
        </p:txBody>
      </p:sp>
    </p:spTree>
    <p:extLst>
      <p:ext uri="{BB962C8B-B14F-4D97-AF65-F5344CB8AC3E}">
        <p14:creationId xmlns:p14="http://schemas.microsoft.com/office/powerpoint/2010/main" val="2000151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151</a:t>
            </a:fld>
            <a:endParaRPr lang="en-US"/>
          </a:p>
        </p:txBody>
      </p:sp>
    </p:spTree>
    <p:extLst>
      <p:ext uri="{BB962C8B-B14F-4D97-AF65-F5344CB8AC3E}">
        <p14:creationId xmlns:p14="http://schemas.microsoft.com/office/powerpoint/2010/main" val="34483574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152</a:t>
            </a:fld>
            <a:endParaRPr lang="en-US"/>
          </a:p>
        </p:txBody>
      </p:sp>
    </p:spTree>
    <p:extLst>
      <p:ext uri="{BB962C8B-B14F-4D97-AF65-F5344CB8AC3E}">
        <p14:creationId xmlns:p14="http://schemas.microsoft.com/office/powerpoint/2010/main" val="5280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154</a:t>
            </a:fld>
            <a:endParaRPr lang="en-US"/>
          </a:p>
        </p:txBody>
      </p:sp>
    </p:spTree>
    <p:extLst>
      <p:ext uri="{BB962C8B-B14F-4D97-AF65-F5344CB8AC3E}">
        <p14:creationId xmlns:p14="http://schemas.microsoft.com/office/powerpoint/2010/main" val="42926910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155</a:t>
            </a:fld>
            <a:endParaRPr lang="en-US"/>
          </a:p>
        </p:txBody>
      </p:sp>
    </p:spTree>
    <p:extLst>
      <p:ext uri="{BB962C8B-B14F-4D97-AF65-F5344CB8AC3E}">
        <p14:creationId xmlns:p14="http://schemas.microsoft.com/office/powerpoint/2010/main" val="2675420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5/17/19 6:27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19575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157</a:t>
            </a:fld>
            <a:endParaRPr lang="en-US"/>
          </a:p>
        </p:txBody>
      </p:sp>
    </p:spTree>
    <p:extLst>
      <p:ext uri="{BB962C8B-B14F-4D97-AF65-F5344CB8AC3E}">
        <p14:creationId xmlns:p14="http://schemas.microsoft.com/office/powerpoint/2010/main" val="77030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230628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5/17/19 6:27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6337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082015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613188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7563421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9331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171713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339287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4012331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379161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5/17/19</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19272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5/17/19 6:27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610795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5/17/19 6:27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64748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197</a:t>
            </a:fld>
            <a:endParaRPr lang="en-US"/>
          </a:p>
        </p:txBody>
      </p:sp>
    </p:spTree>
    <p:extLst>
      <p:ext uri="{BB962C8B-B14F-4D97-AF65-F5344CB8AC3E}">
        <p14:creationId xmlns:p14="http://schemas.microsoft.com/office/powerpoint/2010/main" val="15777928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198</a:t>
            </a:fld>
            <a:endParaRPr lang="en-US"/>
          </a:p>
        </p:txBody>
      </p:sp>
    </p:spTree>
    <p:extLst>
      <p:ext uri="{BB962C8B-B14F-4D97-AF65-F5344CB8AC3E}">
        <p14:creationId xmlns:p14="http://schemas.microsoft.com/office/powerpoint/2010/main" val="3022834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199</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201</a:t>
            </a:fld>
            <a:endParaRPr lang="en-US"/>
          </a:p>
        </p:txBody>
      </p:sp>
    </p:spTree>
    <p:extLst>
      <p:ext uri="{BB962C8B-B14F-4D97-AF65-F5344CB8AC3E}">
        <p14:creationId xmlns:p14="http://schemas.microsoft.com/office/powerpoint/2010/main" val="8332467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202</a:t>
            </a:fld>
            <a:endParaRPr lang="en-US"/>
          </a:p>
        </p:txBody>
      </p:sp>
    </p:spTree>
    <p:extLst>
      <p:ext uri="{BB962C8B-B14F-4D97-AF65-F5344CB8AC3E}">
        <p14:creationId xmlns:p14="http://schemas.microsoft.com/office/powerpoint/2010/main" val="36170683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205</a:t>
            </a:fld>
            <a:endParaRPr lang="en-US"/>
          </a:p>
        </p:txBody>
      </p:sp>
    </p:spTree>
    <p:extLst>
      <p:ext uri="{BB962C8B-B14F-4D97-AF65-F5344CB8AC3E}">
        <p14:creationId xmlns:p14="http://schemas.microsoft.com/office/powerpoint/2010/main" val="5985546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206</a:t>
            </a:fld>
            <a:endParaRPr lang="en-US"/>
          </a:p>
        </p:txBody>
      </p:sp>
    </p:spTree>
    <p:extLst>
      <p:ext uri="{BB962C8B-B14F-4D97-AF65-F5344CB8AC3E}">
        <p14:creationId xmlns:p14="http://schemas.microsoft.com/office/powerpoint/2010/main" val="24888720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207</a:t>
            </a:fld>
            <a:endParaRPr lang="en-US"/>
          </a:p>
        </p:txBody>
      </p:sp>
    </p:spTree>
    <p:extLst>
      <p:ext uri="{BB962C8B-B14F-4D97-AF65-F5344CB8AC3E}">
        <p14:creationId xmlns:p14="http://schemas.microsoft.com/office/powerpoint/2010/main" val="28962116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Andrew, need to include “</a:t>
            </a:r>
            <a:r>
              <a:rPr lang="en-US" sz="1200" b="0" i="0" kern="1200" dirty="0">
                <a:solidFill>
                  <a:schemeClr val="tx1"/>
                </a:solidFill>
                <a:effectLst/>
                <a:ea typeface="+mn-ea"/>
                <a:cs typeface="+mn-cs"/>
              </a:rPr>
              <a:t>intro the standard HTTP response code convention of 2xx is success, 4xx is client error, 5xx is server error.”</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208</a:t>
            </a:fld>
            <a:endParaRPr lang="en-US"/>
          </a:p>
        </p:txBody>
      </p:sp>
    </p:spTree>
    <p:extLst>
      <p:ext uri="{BB962C8B-B14F-4D97-AF65-F5344CB8AC3E}">
        <p14:creationId xmlns:p14="http://schemas.microsoft.com/office/powerpoint/2010/main" val="10958459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209</a:t>
            </a:fld>
            <a:endParaRPr lang="en-US"/>
          </a:p>
        </p:txBody>
      </p:sp>
    </p:spTree>
    <p:extLst>
      <p:ext uri="{BB962C8B-B14F-4D97-AF65-F5344CB8AC3E}">
        <p14:creationId xmlns:p14="http://schemas.microsoft.com/office/powerpoint/2010/main" val="696804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https://httpstatuses.com/429</a:t>
            </a:r>
          </a:p>
        </p:txBody>
      </p:sp>
      <p:sp>
        <p:nvSpPr>
          <p:cNvPr id="4" name="Slide Number Placeholder 3"/>
          <p:cNvSpPr>
            <a:spLocks noGrp="1"/>
          </p:cNvSpPr>
          <p:nvPr>
            <p:ph type="sldNum" sz="quarter" idx="10"/>
          </p:nvPr>
        </p:nvSpPr>
        <p:spPr/>
        <p:txBody>
          <a:bodyPr/>
          <a:lstStyle/>
          <a:p>
            <a:fld id="{4249A09B-4A39-974B-9594-129A7470D52A}" type="slidenum">
              <a:rPr lang="en-US" smtClean="0"/>
              <a:t>210</a:t>
            </a:fld>
            <a:endParaRPr lang="en-US"/>
          </a:p>
        </p:txBody>
      </p:sp>
    </p:spTree>
    <p:extLst>
      <p:ext uri="{BB962C8B-B14F-4D97-AF65-F5344CB8AC3E}">
        <p14:creationId xmlns:p14="http://schemas.microsoft.com/office/powerpoint/2010/main" val="428388462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211</a:t>
            </a:fld>
            <a:endParaRPr lang="en-US"/>
          </a:p>
        </p:txBody>
      </p:sp>
    </p:spTree>
    <p:extLst>
      <p:ext uri="{BB962C8B-B14F-4D97-AF65-F5344CB8AC3E}">
        <p14:creationId xmlns:p14="http://schemas.microsoft.com/office/powerpoint/2010/main" val="35033062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212</a:t>
            </a:fld>
            <a:endParaRPr lang="en-US"/>
          </a:p>
        </p:txBody>
      </p:sp>
    </p:spTree>
    <p:extLst>
      <p:ext uri="{BB962C8B-B14F-4D97-AF65-F5344CB8AC3E}">
        <p14:creationId xmlns:p14="http://schemas.microsoft.com/office/powerpoint/2010/main" val="304099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213</a:t>
            </a:fld>
            <a:endParaRPr lang="en-US"/>
          </a:p>
        </p:txBody>
      </p:sp>
    </p:spTree>
    <p:extLst>
      <p:ext uri="{BB962C8B-B14F-4D97-AF65-F5344CB8AC3E}">
        <p14:creationId xmlns:p14="http://schemas.microsoft.com/office/powerpoint/2010/main" val="14490067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214</a:t>
            </a:fld>
            <a:endParaRPr lang="en-US"/>
          </a:p>
        </p:txBody>
      </p:sp>
    </p:spTree>
    <p:extLst>
      <p:ext uri="{BB962C8B-B14F-4D97-AF65-F5344CB8AC3E}">
        <p14:creationId xmlns:p14="http://schemas.microsoft.com/office/powerpoint/2010/main" val="17658331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215</a:t>
            </a:fld>
            <a:endParaRPr lang="en-US"/>
          </a:p>
        </p:txBody>
      </p:sp>
    </p:spTree>
    <p:extLst>
      <p:ext uri="{BB962C8B-B14F-4D97-AF65-F5344CB8AC3E}">
        <p14:creationId xmlns:p14="http://schemas.microsoft.com/office/powerpoint/2010/main" val="21968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5/17/19 6:27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254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Scaling Up RU/s for high write ingest</a:t>
            </a:r>
          </a:p>
          <a:p>
            <a:endParaRPr lang="en-US" sz="1200"/>
          </a:p>
          <a:p>
            <a:r>
              <a:rPr lang="en-US" sz="1200"/>
              <a:t>You can show the power of elastically scalable throughput using this demo:</a:t>
            </a:r>
          </a:p>
          <a:p>
            <a:r>
              <a:rPr lang="en-US" sz="1200">
                <a:hlinkClick r:id="rId3"/>
              </a:rPr>
              <a:t>https://github.com/Azure/azure-cosmos-dotnet-v2/tree/master/samples/documentdb-benchmark</a:t>
            </a:r>
            <a:endParaRPr lang="en-US" sz="1200"/>
          </a:p>
          <a:p>
            <a:endParaRPr lang="en-US" sz="1200"/>
          </a:p>
          <a:p>
            <a:r>
              <a:rPr lang="en-US" sz="1200"/>
              <a:t>Important: Make sure you run the benchmarking tool on an Azure VM in the same region as your Cosmos DB account.</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31</a:t>
            </a:fld>
            <a:endParaRPr lang="en-US"/>
          </a:p>
        </p:txBody>
      </p:sp>
    </p:spTree>
    <p:extLst>
      <p:ext uri="{BB962C8B-B14F-4D97-AF65-F5344CB8AC3E}">
        <p14:creationId xmlns:p14="http://schemas.microsoft.com/office/powerpoint/2010/main" val="372720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26530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37</a:t>
            </a:fld>
            <a:endParaRPr lang="en-US" dirty="0"/>
          </a:p>
        </p:txBody>
      </p:sp>
    </p:spTree>
    <p:extLst>
      <p:ext uri="{BB962C8B-B14F-4D97-AF65-F5344CB8AC3E}">
        <p14:creationId xmlns:p14="http://schemas.microsoft.com/office/powerpoint/2010/main" val="1180794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39</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54</a:t>
            </a:fld>
            <a:endParaRPr lang="en-US" dirty="0"/>
          </a:p>
        </p:txBody>
      </p:sp>
    </p:spTree>
    <p:extLst>
      <p:ext uri="{BB962C8B-B14F-4D97-AF65-F5344CB8AC3E}">
        <p14:creationId xmlns:p14="http://schemas.microsoft.com/office/powerpoint/2010/main" val="2326423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55</a:t>
            </a:fld>
            <a:endParaRPr lang="en-US" dirty="0"/>
          </a:p>
        </p:txBody>
      </p:sp>
    </p:spTree>
    <p:extLst>
      <p:ext uri="{BB962C8B-B14F-4D97-AF65-F5344CB8AC3E}">
        <p14:creationId xmlns:p14="http://schemas.microsoft.com/office/powerpoint/2010/main" val="351378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56</a:t>
            </a:fld>
            <a:endParaRPr lang="en-US" dirty="0"/>
          </a:p>
        </p:txBody>
      </p:sp>
    </p:spTree>
    <p:extLst>
      <p:ext uri="{BB962C8B-B14F-4D97-AF65-F5344CB8AC3E}">
        <p14:creationId xmlns:p14="http://schemas.microsoft.com/office/powerpoint/2010/main" val="826795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fld id="{49F67C77-7EFA-4CAA-A410-E92D82C8E6E1}" type="slidenum">
              <a:rPr lang="en-US" smtClean="0"/>
              <a:pPr/>
              <a:t>63</a:t>
            </a:fld>
            <a:endParaRPr lang="en-US"/>
          </a:p>
        </p:txBody>
      </p:sp>
    </p:spTree>
    <p:extLst>
      <p:ext uri="{BB962C8B-B14F-4D97-AF65-F5344CB8AC3E}">
        <p14:creationId xmlns:p14="http://schemas.microsoft.com/office/powerpoint/2010/main" val="2911582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fld id="{4249A09B-4A39-974B-9594-129A7470D52A}" type="slidenum">
              <a:rPr lang="en-US" smtClean="0"/>
              <a:t>64</a:t>
            </a:fld>
            <a:endParaRPr lang="en-US"/>
          </a:p>
        </p:txBody>
      </p:sp>
    </p:spTree>
    <p:extLst>
      <p:ext uri="{BB962C8B-B14F-4D97-AF65-F5344CB8AC3E}">
        <p14:creationId xmlns:p14="http://schemas.microsoft.com/office/powerpoint/2010/main" val="35093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65</a:t>
            </a:fld>
            <a:endParaRPr lang="en-US"/>
          </a:p>
        </p:txBody>
      </p:sp>
    </p:spTree>
    <p:extLst>
      <p:ext uri="{BB962C8B-B14F-4D97-AF65-F5344CB8AC3E}">
        <p14:creationId xmlns:p14="http://schemas.microsoft.com/office/powerpoint/2010/main" val="1364806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66</a:t>
            </a:fld>
            <a:endParaRPr lang="en-US"/>
          </a:p>
        </p:txBody>
      </p:sp>
    </p:spTree>
    <p:extLst>
      <p:ext uri="{BB962C8B-B14F-4D97-AF65-F5344CB8AC3E}">
        <p14:creationId xmlns:p14="http://schemas.microsoft.com/office/powerpoint/2010/main" val="2688125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67</a:t>
            </a:fld>
            <a:endParaRPr lang="en-US"/>
          </a:p>
        </p:txBody>
      </p:sp>
    </p:spTree>
    <p:extLst>
      <p:ext uri="{BB962C8B-B14F-4D97-AF65-F5344CB8AC3E}">
        <p14:creationId xmlns:p14="http://schemas.microsoft.com/office/powerpoint/2010/main" val="3787457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68</a:t>
            </a:fld>
            <a:endParaRPr lang="en-US"/>
          </a:p>
        </p:txBody>
      </p:sp>
    </p:spTree>
    <p:extLst>
      <p:ext uri="{BB962C8B-B14F-4D97-AF65-F5344CB8AC3E}">
        <p14:creationId xmlns:p14="http://schemas.microsoft.com/office/powerpoint/2010/main" val="3649068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fld id="{4249A09B-4A39-974B-9594-129A7470D52A}" type="slidenum">
              <a:rPr lang="en-US" smtClean="0"/>
              <a:t>70</a:t>
            </a:fld>
            <a:endParaRPr lang="en-US"/>
          </a:p>
        </p:txBody>
      </p:sp>
    </p:spTree>
    <p:extLst>
      <p:ext uri="{BB962C8B-B14F-4D97-AF65-F5344CB8AC3E}">
        <p14:creationId xmlns:p14="http://schemas.microsoft.com/office/powerpoint/2010/main" val="2347374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fld id="{4249A09B-4A39-974B-9594-129A7470D52A}" type="slidenum">
              <a:rPr lang="en-US" smtClean="0"/>
              <a:t>71</a:t>
            </a:fld>
            <a:endParaRPr lang="en-US"/>
          </a:p>
        </p:txBody>
      </p:sp>
    </p:spTree>
    <p:extLst>
      <p:ext uri="{BB962C8B-B14F-4D97-AF65-F5344CB8AC3E}">
        <p14:creationId xmlns:p14="http://schemas.microsoft.com/office/powerpoint/2010/main" val="2510691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74</a:t>
            </a:fld>
            <a:endParaRPr lang="en-US"/>
          </a:p>
        </p:txBody>
      </p:sp>
    </p:spTree>
    <p:extLst>
      <p:ext uri="{BB962C8B-B14F-4D97-AF65-F5344CB8AC3E}">
        <p14:creationId xmlns:p14="http://schemas.microsoft.com/office/powerpoint/2010/main" val="3644667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08361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44162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6724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1651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81</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could of slides have example strategies that take advantage of the 403 status code</a:t>
            </a:r>
          </a:p>
        </p:txBody>
      </p:sp>
      <p:sp>
        <p:nvSpPr>
          <p:cNvPr id="4" name="Slide Number Placeholder 3"/>
          <p:cNvSpPr>
            <a:spLocks noGrp="1"/>
          </p:cNvSpPr>
          <p:nvPr>
            <p:ph type="sldNum" sz="quarter" idx="10"/>
          </p:nvPr>
        </p:nvSpPr>
        <p:spPr/>
        <p:txBody>
          <a:bodyPr/>
          <a:lstStyle/>
          <a:p>
            <a:fld id="{4249A09B-4A39-974B-9594-129A7470D52A}" type="slidenum">
              <a:rPr lang="en-US" smtClean="0"/>
              <a:t>82</a:t>
            </a:fld>
            <a:endParaRPr lang="en-US"/>
          </a:p>
        </p:txBody>
      </p:sp>
    </p:spTree>
    <p:extLst>
      <p:ext uri="{BB962C8B-B14F-4D97-AF65-F5344CB8AC3E}">
        <p14:creationId xmlns:p14="http://schemas.microsoft.com/office/powerpoint/2010/main" val="2958333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endlessly increment partition key suffixes to work around any technical limitations for a specific partition (throughput and storage)</a:t>
            </a:r>
          </a:p>
        </p:txBody>
      </p:sp>
      <p:sp>
        <p:nvSpPr>
          <p:cNvPr id="4" name="Slide Number Placeholder 3"/>
          <p:cNvSpPr>
            <a:spLocks noGrp="1"/>
          </p:cNvSpPr>
          <p:nvPr>
            <p:ph type="sldNum" sz="quarter" idx="10"/>
          </p:nvPr>
        </p:nvSpPr>
        <p:spPr/>
        <p:txBody>
          <a:bodyPr/>
          <a:lstStyle/>
          <a:p>
            <a:fld id="{4249A09B-4A39-974B-9594-129A7470D52A}" type="slidenum">
              <a:rPr lang="en-US" smtClean="0"/>
              <a:t>83</a:t>
            </a:fld>
            <a:endParaRPr lang="en-US"/>
          </a:p>
        </p:txBody>
      </p:sp>
    </p:spTree>
    <p:extLst>
      <p:ext uri="{BB962C8B-B14F-4D97-AF65-F5344CB8AC3E}">
        <p14:creationId xmlns:p14="http://schemas.microsoft.com/office/powerpoint/2010/main" val="2263090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505050"/>
                </a:solidFill>
              </a:rPr>
              <a:t>Using this example, you have effectively created a fixed-size collection of items that replaces the oldest items (determined by sorted unique key).</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84</a:t>
            </a:fld>
            <a:endParaRPr lang="en-US"/>
          </a:p>
        </p:txBody>
      </p:sp>
    </p:spTree>
    <p:extLst>
      <p:ext uri="{BB962C8B-B14F-4D97-AF65-F5344CB8AC3E}">
        <p14:creationId xmlns:p14="http://schemas.microsoft.com/office/powerpoint/2010/main" val="3581026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85</a:t>
            </a:fld>
            <a:endParaRPr lang="en-US"/>
          </a:p>
        </p:txBody>
      </p:sp>
    </p:spTree>
    <p:extLst>
      <p:ext uri="{BB962C8B-B14F-4D97-AF65-F5344CB8AC3E}">
        <p14:creationId xmlns:p14="http://schemas.microsoft.com/office/powerpoint/2010/main" val="17185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86</a:t>
            </a:fld>
            <a:endParaRPr lang="en-US"/>
          </a:p>
        </p:txBody>
      </p:sp>
    </p:spTree>
    <p:extLst>
      <p:ext uri="{BB962C8B-B14F-4D97-AF65-F5344CB8AC3E}">
        <p14:creationId xmlns:p14="http://schemas.microsoft.com/office/powerpoint/2010/main" val="3366518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87</a:t>
            </a:fld>
            <a:endParaRPr lang="en-US"/>
          </a:p>
        </p:txBody>
      </p:sp>
    </p:spTree>
    <p:extLst>
      <p:ext uri="{BB962C8B-B14F-4D97-AF65-F5344CB8AC3E}">
        <p14:creationId xmlns:p14="http://schemas.microsoft.com/office/powerpoint/2010/main" val="503037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88</a:t>
            </a:fld>
            <a:endParaRPr lang="en-US"/>
          </a:p>
        </p:txBody>
      </p:sp>
    </p:spTree>
    <p:extLst>
      <p:ext uri="{BB962C8B-B14F-4D97-AF65-F5344CB8AC3E}">
        <p14:creationId xmlns:p14="http://schemas.microsoft.com/office/powerpoint/2010/main" val="3095144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89</a:t>
            </a:fld>
            <a:endParaRPr lang="en-US"/>
          </a:p>
        </p:txBody>
      </p:sp>
    </p:spTree>
    <p:extLst>
      <p:ext uri="{BB962C8B-B14F-4D97-AF65-F5344CB8AC3E}">
        <p14:creationId xmlns:p14="http://schemas.microsoft.com/office/powerpoint/2010/main" val="321393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90</a:t>
            </a:fld>
            <a:endParaRPr lang="en-US"/>
          </a:p>
        </p:txBody>
      </p:sp>
    </p:spTree>
    <p:extLst>
      <p:ext uri="{BB962C8B-B14F-4D97-AF65-F5344CB8AC3E}">
        <p14:creationId xmlns:p14="http://schemas.microsoft.com/office/powerpoint/2010/main" val="16109030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91</a:t>
            </a:fld>
            <a:endParaRPr lang="en-US"/>
          </a:p>
        </p:txBody>
      </p:sp>
    </p:spTree>
    <p:extLst>
      <p:ext uri="{BB962C8B-B14F-4D97-AF65-F5344CB8AC3E}">
        <p14:creationId xmlns:p14="http://schemas.microsoft.com/office/powerpoint/2010/main" val="1582588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92</a:t>
            </a:fld>
            <a:endParaRPr lang="en-US"/>
          </a:p>
        </p:txBody>
      </p:sp>
    </p:spTree>
    <p:extLst>
      <p:ext uri="{BB962C8B-B14F-4D97-AF65-F5344CB8AC3E}">
        <p14:creationId xmlns:p14="http://schemas.microsoft.com/office/powerpoint/2010/main" val="954701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93</a:t>
            </a:fld>
            <a:endParaRPr lang="en-US"/>
          </a:p>
        </p:txBody>
      </p:sp>
    </p:spTree>
    <p:extLst>
      <p:ext uri="{BB962C8B-B14F-4D97-AF65-F5344CB8AC3E}">
        <p14:creationId xmlns:p14="http://schemas.microsoft.com/office/powerpoint/2010/main" val="18800601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94</a:t>
            </a:fld>
            <a:endParaRPr lang="en-US"/>
          </a:p>
        </p:txBody>
      </p:sp>
    </p:spTree>
    <p:extLst>
      <p:ext uri="{BB962C8B-B14F-4D97-AF65-F5344CB8AC3E}">
        <p14:creationId xmlns:p14="http://schemas.microsoft.com/office/powerpoint/2010/main" val="5024286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95</a:t>
            </a:fld>
            <a:endParaRPr lang="en-US"/>
          </a:p>
        </p:txBody>
      </p:sp>
    </p:spTree>
    <p:extLst>
      <p:ext uri="{BB962C8B-B14F-4D97-AF65-F5344CB8AC3E}">
        <p14:creationId xmlns:p14="http://schemas.microsoft.com/office/powerpoint/2010/main" val="2377916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96</a:t>
            </a:fld>
            <a:endParaRPr lang="en-US"/>
          </a:p>
        </p:txBody>
      </p:sp>
    </p:spTree>
    <p:extLst>
      <p:ext uri="{BB962C8B-B14F-4D97-AF65-F5344CB8AC3E}">
        <p14:creationId xmlns:p14="http://schemas.microsoft.com/office/powerpoint/2010/main" val="3140789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521999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77797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ID is likely a good choice for this data. Obviously we did not take into account the workload’s queries so this could impact the choice as well. For example, if the workload had a lot of filters based on Vehicle Model, this could make it a better choice.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0199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1496168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284285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104</a:t>
            </a:fld>
            <a:endParaRPr lang="en-US"/>
          </a:p>
        </p:txBody>
      </p:sp>
    </p:spTree>
    <p:extLst>
      <p:ext uri="{BB962C8B-B14F-4D97-AF65-F5344CB8AC3E}">
        <p14:creationId xmlns:p14="http://schemas.microsoft.com/office/powerpoint/2010/main" val="31791533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2116490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519457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107</a:t>
            </a:fld>
            <a:endParaRPr lang="en-US"/>
          </a:p>
        </p:txBody>
      </p:sp>
    </p:spTree>
    <p:extLst>
      <p:ext uri="{BB962C8B-B14F-4D97-AF65-F5344CB8AC3E}">
        <p14:creationId xmlns:p14="http://schemas.microsoft.com/office/powerpoint/2010/main" val="2125154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108</a:t>
            </a:fld>
            <a:endParaRPr lang="en-US"/>
          </a:p>
        </p:txBody>
      </p:sp>
    </p:spTree>
    <p:extLst>
      <p:ext uri="{BB962C8B-B14F-4D97-AF65-F5344CB8AC3E}">
        <p14:creationId xmlns:p14="http://schemas.microsoft.com/office/powerpoint/2010/main" val="4217921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109</a:t>
            </a:fld>
            <a:endParaRPr lang="en-US"/>
          </a:p>
        </p:txBody>
      </p:sp>
    </p:spTree>
    <p:extLst>
      <p:ext uri="{BB962C8B-B14F-4D97-AF65-F5344CB8AC3E}">
        <p14:creationId xmlns:p14="http://schemas.microsoft.com/office/powerpoint/2010/main" val="205383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110</a:t>
            </a:fld>
            <a:endParaRPr lang="en-US"/>
          </a:p>
        </p:txBody>
      </p:sp>
    </p:spTree>
    <p:extLst>
      <p:ext uri="{BB962C8B-B14F-4D97-AF65-F5344CB8AC3E}">
        <p14:creationId xmlns:p14="http://schemas.microsoft.com/office/powerpoint/2010/main" val="17156646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111</a:t>
            </a:fld>
            <a:endParaRPr lang="en-US"/>
          </a:p>
        </p:txBody>
      </p:sp>
    </p:spTree>
    <p:extLst>
      <p:ext uri="{BB962C8B-B14F-4D97-AF65-F5344CB8AC3E}">
        <p14:creationId xmlns:p14="http://schemas.microsoft.com/office/powerpoint/2010/main" val="11128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112</a:t>
            </a:fld>
            <a:endParaRPr lang="en-US"/>
          </a:p>
        </p:txBody>
      </p:sp>
    </p:spTree>
    <p:extLst>
      <p:ext uri="{BB962C8B-B14F-4D97-AF65-F5344CB8AC3E}">
        <p14:creationId xmlns:p14="http://schemas.microsoft.com/office/powerpoint/2010/main" val="6012962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113</a:t>
            </a:fld>
            <a:endParaRPr lang="en-US"/>
          </a:p>
        </p:txBody>
      </p:sp>
    </p:spTree>
    <p:extLst>
      <p:ext uri="{BB962C8B-B14F-4D97-AF65-F5344CB8AC3E}">
        <p14:creationId xmlns:p14="http://schemas.microsoft.com/office/powerpoint/2010/main" val="19475050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114</a:t>
            </a:fld>
            <a:endParaRPr lang="en-US"/>
          </a:p>
        </p:txBody>
      </p:sp>
    </p:spTree>
    <p:extLst>
      <p:ext uri="{BB962C8B-B14F-4D97-AF65-F5344CB8AC3E}">
        <p14:creationId xmlns:p14="http://schemas.microsoft.com/office/powerpoint/2010/main" val="20207477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115</a:t>
            </a:fld>
            <a:endParaRPr lang="en-US"/>
          </a:p>
        </p:txBody>
      </p:sp>
    </p:spTree>
    <p:extLst>
      <p:ext uri="{BB962C8B-B14F-4D97-AF65-F5344CB8AC3E}">
        <p14:creationId xmlns:p14="http://schemas.microsoft.com/office/powerpoint/2010/main" val="17657760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116</a:t>
            </a:fld>
            <a:endParaRPr lang="en-US"/>
          </a:p>
        </p:txBody>
      </p:sp>
    </p:spTree>
    <p:extLst>
      <p:ext uri="{BB962C8B-B14F-4D97-AF65-F5344CB8AC3E}">
        <p14:creationId xmlns:p14="http://schemas.microsoft.com/office/powerpoint/2010/main" val="3375114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Complexity: avoid using complex queries (such as MongoDB aggregation pipeline) whenever simpler queries are possible (such as find/SELECT with filter condition). Simpler queries scale much better.</a:t>
            </a:r>
          </a:p>
        </p:txBody>
      </p:sp>
      <p:sp>
        <p:nvSpPr>
          <p:cNvPr id="4" name="Slide Number Placeholder 3"/>
          <p:cNvSpPr>
            <a:spLocks noGrp="1"/>
          </p:cNvSpPr>
          <p:nvPr>
            <p:ph type="sldNum" sz="quarter" idx="10"/>
          </p:nvPr>
        </p:nvSpPr>
        <p:spPr/>
        <p:txBody>
          <a:bodyPr/>
          <a:lstStyle/>
          <a:p>
            <a:fld id="{4249A09B-4A39-974B-9594-129A7470D52A}" type="slidenum">
              <a:rPr lang="en-US" smtClean="0"/>
              <a:t>117</a:t>
            </a:fld>
            <a:endParaRPr lang="en-US"/>
          </a:p>
        </p:txBody>
      </p:sp>
    </p:spTree>
    <p:extLst>
      <p:ext uri="{BB962C8B-B14F-4D97-AF65-F5344CB8AC3E}">
        <p14:creationId xmlns:p14="http://schemas.microsoft.com/office/powerpoint/2010/main" val="2638252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118</a:t>
            </a:fld>
            <a:endParaRPr lang="en-US"/>
          </a:p>
        </p:txBody>
      </p:sp>
    </p:spTree>
    <p:extLst>
      <p:ext uri="{BB962C8B-B14F-4D97-AF65-F5344CB8AC3E}">
        <p14:creationId xmlns:p14="http://schemas.microsoft.com/office/powerpoint/2010/main" val="308059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client device’s code using an SDK to issue a request</a:t>
            </a:r>
          </a:p>
          <a:p>
            <a:pPr marL="228600" indent="-228600">
              <a:buFont typeface="+mj-lt"/>
              <a:buAutoNum type="arabicPeriod"/>
            </a:pPr>
            <a:r>
              <a:rPr lang="en-US" dirty="0"/>
              <a:t>The SDK issues the first request for query results to the Azure Cosmos DB service</a:t>
            </a:r>
          </a:p>
          <a:p>
            <a:pPr marL="228600" indent="-228600">
              <a:buFont typeface="+mj-lt"/>
              <a:buAutoNum type="arabicPeriod"/>
            </a:pPr>
            <a:r>
              <a:rPr lang="en-US" dirty="0"/>
              <a:t>The Azure Cosmos DB service returns the first set of results to be processed by the client (serialization, </a:t>
            </a:r>
            <a:r>
              <a:rPr lang="en-US" dirty="0" err="1"/>
              <a:t>etc</a:t>
            </a:r>
            <a:r>
              <a:rPr lang="en-US" dirty="0"/>
              <a:t>)</a:t>
            </a:r>
          </a:p>
          <a:p>
            <a:pPr marL="228600" indent="-228600">
              <a:buFont typeface="+mj-lt"/>
              <a:buAutoNum type="arabicPeriod"/>
            </a:pPr>
            <a:r>
              <a:rPr lang="en-US" dirty="0"/>
              <a:t>While the client is processing the first set of results, a concurrent request is sent to pre-fetch additional results</a:t>
            </a:r>
          </a:p>
          <a:p>
            <a:pPr marL="228600" indent="-228600">
              <a:buFont typeface="+mj-lt"/>
              <a:buAutoNum type="arabicPeriod"/>
            </a:pPr>
            <a:r>
              <a:rPr lang="en-US" dirty="0"/>
              <a:t>The items returned as a response of the current request are then stored in a client-side buffer</a:t>
            </a:r>
          </a:p>
          <a:p>
            <a:pPr marL="228600" indent="-228600">
              <a:buFont typeface="+mj-lt"/>
              <a:buAutoNum type="arabicPeriod"/>
            </a:pPr>
            <a:r>
              <a:rPr lang="en-US" dirty="0"/>
              <a:t>Buffered items are processed by the client SDK</a:t>
            </a:r>
          </a:p>
        </p:txBody>
      </p:sp>
      <p:sp>
        <p:nvSpPr>
          <p:cNvPr id="4" name="Slide Number Placeholder 3"/>
          <p:cNvSpPr>
            <a:spLocks noGrp="1"/>
          </p:cNvSpPr>
          <p:nvPr>
            <p:ph type="sldNum" sz="quarter" idx="10"/>
          </p:nvPr>
        </p:nvSpPr>
        <p:spPr/>
        <p:txBody>
          <a:bodyPr/>
          <a:lstStyle/>
          <a:p>
            <a:fld id="{4249A09B-4A39-974B-9594-129A7470D52A}" type="slidenum">
              <a:rPr lang="en-US" smtClean="0"/>
              <a:t>119</a:t>
            </a:fld>
            <a:endParaRPr lang="en-US"/>
          </a:p>
        </p:txBody>
      </p:sp>
    </p:spTree>
    <p:extLst>
      <p:ext uri="{BB962C8B-B14F-4D97-AF65-F5344CB8AC3E}">
        <p14:creationId xmlns:p14="http://schemas.microsoft.com/office/powerpoint/2010/main" val="15762324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120</a:t>
            </a:fld>
            <a:endParaRPr lang="en-US"/>
          </a:p>
        </p:txBody>
      </p:sp>
    </p:spTree>
    <p:extLst>
      <p:ext uri="{BB962C8B-B14F-4D97-AF65-F5344CB8AC3E}">
        <p14:creationId xmlns:p14="http://schemas.microsoft.com/office/powerpoint/2010/main" val="19239968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121</a:t>
            </a:fld>
            <a:endParaRPr lang="en-US"/>
          </a:p>
        </p:txBody>
      </p:sp>
    </p:spTree>
    <p:extLst>
      <p:ext uri="{BB962C8B-B14F-4D97-AF65-F5344CB8AC3E}">
        <p14:creationId xmlns:p14="http://schemas.microsoft.com/office/powerpoint/2010/main" val="417109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122</a:t>
            </a:fld>
            <a:endParaRPr lang="en-US"/>
          </a:p>
        </p:txBody>
      </p:sp>
    </p:spTree>
    <p:extLst>
      <p:ext uri="{BB962C8B-B14F-4D97-AF65-F5344CB8AC3E}">
        <p14:creationId xmlns:p14="http://schemas.microsoft.com/office/powerpoint/2010/main" val="1235770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123</a:t>
            </a:fld>
            <a:endParaRPr lang="en-US"/>
          </a:p>
        </p:txBody>
      </p:sp>
    </p:spTree>
    <p:extLst>
      <p:ext uri="{BB962C8B-B14F-4D97-AF65-F5344CB8AC3E}">
        <p14:creationId xmlns:p14="http://schemas.microsoft.com/office/powerpoint/2010/main" val="3352613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sz="1200" kern="1200" dirty="0">
                <a:solidFill>
                  <a:schemeClr val="tx1"/>
                </a:solidFill>
                <a:effectLs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dirty="0"/>
          </a:p>
        </p:txBody>
      </p:sp>
      <p:sp>
        <p:nvSpPr>
          <p:cNvPr id="4" name="Slide Number Placeholder 3"/>
          <p:cNvSpPr>
            <a:spLocks noGrp="1"/>
          </p:cNvSpPr>
          <p:nvPr>
            <p:ph type="sldNum" sz="quarter" idx="10"/>
          </p:nvPr>
        </p:nvSpPr>
        <p:spPr/>
        <p:txBody>
          <a:bodyPr/>
          <a:lstStyle/>
          <a:p>
            <a:fld id="{0B944045-718D-4950-B0BA-CCBA78BD276D}" type="slidenum">
              <a:rPr lang="en-US" smtClean="0"/>
              <a:t>124</a:t>
            </a:fld>
            <a:endParaRPr lang="en-US"/>
          </a:p>
        </p:txBody>
      </p:sp>
    </p:spTree>
    <p:extLst>
      <p:ext uri="{BB962C8B-B14F-4D97-AF65-F5344CB8AC3E}">
        <p14:creationId xmlns:p14="http://schemas.microsoft.com/office/powerpoint/2010/main" val="5749395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125</a:t>
            </a:fld>
            <a:endParaRPr lang="en-US"/>
          </a:p>
        </p:txBody>
      </p:sp>
    </p:spTree>
    <p:extLst>
      <p:ext uri="{BB962C8B-B14F-4D97-AF65-F5344CB8AC3E}">
        <p14:creationId xmlns:p14="http://schemas.microsoft.com/office/powerpoint/2010/main" val="5909197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126</a:t>
            </a:fld>
            <a:endParaRPr lang="en-US"/>
          </a:p>
        </p:txBody>
      </p:sp>
    </p:spTree>
    <p:extLst>
      <p:ext uri="{BB962C8B-B14F-4D97-AF65-F5344CB8AC3E}">
        <p14:creationId xmlns:p14="http://schemas.microsoft.com/office/powerpoint/2010/main" val="25445653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127</a:t>
            </a:fld>
            <a:endParaRPr lang="en-US"/>
          </a:p>
        </p:txBody>
      </p:sp>
    </p:spTree>
    <p:extLst>
      <p:ext uri="{BB962C8B-B14F-4D97-AF65-F5344CB8AC3E}">
        <p14:creationId xmlns:p14="http://schemas.microsoft.com/office/powerpoint/2010/main" val="15206350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mj-lt"/>
              <a:buAutoNum type="arabicPeriod"/>
            </a:pPr>
            <a:r>
              <a:rPr lang="en-US" sz="1600" dirty="0"/>
              <a:t>Check if your operations are getting throttled. </a:t>
            </a:r>
          </a:p>
          <a:p>
            <a:pPr marL="915591" lvl="1" indent="-342900">
              <a:lnSpc>
                <a:spcPct val="200000"/>
              </a:lnSpc>
            </a:pPr>
            <a:r>
              <a:rPr lang="en-US" sz="1600" dirty="0"/>
              <a:t>Look at the "Requests exceeding capacity" chart on the throughput tab.</a:t>
            </a:r>
          </a:p>
          <a:p>
            <a:pPr marL="342900" indent="-342900">
              <a:lnSpc>
                <a:spcPct val="200000"/>
              </a:lnSpc>
              <a:buFont typeface="+mj-lt"/>
              <a:buAutoNum type="arabicPeriod"/>
            </a:pPr>
            <a:r>
              <a:rPr lang="en-US" sz="1600" dirty="0"/>
              <a:t>Check if consumed throughput exceeds the provisioned throughput on any of the physical partitions </a:t>
            </a:r>
          </a:p>
          <a:p>
            <a:pPr marL="915591" lvl="1" indent="-342900">
              <a:lnSpc>
                <a:spcPct val="200000"/>
              </a:lnSpc>
              <a:buFont typeface="+mj-lt"/>
              <a:buAutoNum type="arabicPeriod"/>
            </a:pPr>
            <a:r>
              <a:rPr lang="en-US" sz="1600" dirty="0"/>
              <a:t>Look at the "Max RU/second consumed per partition" metric.</a:t>
            </a:r>
          </a:p>
          <a:p>
            <a:pPr marL="342900" indent="-342900">
              <a:lnSpc>
                <a:spcPct val="200000"/>
              </a:lnSpc>
              <a:buFont typeface="+mj-lt"/>
              <a:buAutoNum type="arabicPeriod"/>
            </a:pPr>
            <a:r>
              <a:rPr lang="en-US" sz="1600" dirty="0"/>
              <a:t>Select the time where the maximum consumed throughput per partitions exceeded provisioned on the chart </a:t>
            </a:r>
          </a:p>
          <a:p>
            <a:pPr marL="915591" lvl="1" indent="-342900">
              <a:lnSpc>
                <a:spcPct val="200000"/>
              </a:lnSpc>
              <a:buFont typeface="+mj-lt"/>
              <a:buAutoNum type="arabicPeriod"/>
            </a:pPr>
            <a:r>
              <a:rPr lang="en-US" sz="1600" dirty="0"/>
              <a:t>Look at the "Max consumed throughput by each partition" chart</a:t>
            </a:r>
          </a:p>
        </p:txBody>
      </p:sp>
      <p:sp>
        <p:nvSpPr>
          <p:cNvPr id="4" name="Slide Number Placeholder 3"/>
          <p:cNvSpPr>
            <a:spLocks noGrp="1"/>
          </p:cNvSpPr>
          <p:nvPr>
            <p:ph type="sldNum" sz="quarter" idx="10"/>
          </p:nvPr>
        </p:nvSpPr>
        <p:spPr/>
        <p:txBody>
          <a:bodyPr/>
          <a:lstStyle/>
          <a:p>
            <a:fld id="{4249A09B-4A39-974B-9594-129A7470D52A}" type="slidenum">
              <a:rPr lang="en-US" smtClean="0"/>
              <a:t>128</a:t>
            </a:fld>
            <a:endParaRPr lang="en-US"/>
          </a:p>
        </p:txBody>
      </p:sp>
    </p:spTree>
    <p:extLst>
      <p:ext uri="{BB962C8B-B14F-4D97-AF65-F5344CB8AC3E}">
        <p14:creationId xmlns:p14="http://schemas.microsoft.com/office/powerpoint/2010/main" val="3787488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rPr>
              <a:t>Regardless of the size or number of partitions in your collection, you can submit a simple SQL query and Azure Cosmos DB handles the routing of the query among data partitions, runs it in parallel against the local indexes within each matched partition, and merges intermediate results to return the final aggregate values.</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129</a:t>
            </a:fld>
            <a:endParaRPr lang="en-US"/>
          </a:p>
        </p:txBody>
      </p:sp>
    </p:spTree>
    <p:extLst>
      <p:ext uri="{BB962C8B-B14F-4D97-AF65-F5344CB8AC3E}">
        <p14:creationId xmlns:p14="http://schemas.microsoft.com/office/powerpoint/2010/main" val="10058949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ea typeface="+mn-ea"/>
                <a:cs typeface="+mn-cs"/>
              </a:rPr>
              <a:t>GeoJSON</a:t>
            </a:r>
            <a:r>
              <a:rPr lang="en-US" sz="1200" b="0" i="0" kern="1200" dirty="0">
                <a:solidFill>
                  <a:schemeClr val="tx1"/>
                </a:solidFill>
                <a:effectLst/>
                <a:ea typeface="+mn-ea"/>
                <a:cs typeface="+mn-cs"/>
              </a:rPr>
              <a:t> data structures are always valid JSON objects, so they can be stored and queried using Azure Cosmos DB without any specialized tools or libraries. The Azure Cosmos DB SDKs provide helper classes and methods that make it easy to work with spatial data.</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Both the ST_DISTANCE and ST_WITHIN functions can be used with Polygons and </a:t>
            </a:r>
            <a:r>
              <a:rPr lang="en-US" sz="1200" b="0" i="0" kern="1200" dirty="0" err="1">
                <a:solidFill>
                  <a:schemeClr val="tx1"/>
                </a:solidFill>
                <a:effectLst/>
                <a:ea typeface="+mn-ea"/>
                <a:cs typeface="+mn-cs"/>
              </a:rPr>
              <a:t>LineStrings</a:t>
            </a:r>
            <a:r>
              <a:rPr lang="en-US" sz="1200" b="0" i="0" kern="1200" dirty="0">
                <a:solidFill>
                  <a:schemeClr val="tx1"/>
                </a:solidFill>
                <a:effectLst/>
                <a:ea typeface="+mn-ea"/>
                <a:cs typeface="+mn-cs"/>
              </a:rPr>
              <a:t> in addition to Points.</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f you include spatial indexing in your indexing policy, then "distance queries" will be served efficiently through the index. For more details on spatial indexing, see the section below. If you don't have a spatial index for the specified paths, you can still perform spatial queries by specifying </a:t>
            </a:r>
            <a:r>
              <a:rPr lang="en-US" dirty="0"/>
              <a:t>x-</a:t>
            </a:r>
            <a:r>
              <a:rPr lang="en-US" dirty="0" err="1"/>
              <a:t>ms</a:t>
            </a:r>
            <a:r>
              <a:rPr lang="en-US" dirty="0"/>
              <a:t>-</a:t>
            </a:r>
            <a:r>
              <a:rPr lang="en-US" dirty="0" err="1"/>
              <a:t>documentdb</a:t>
            </a:r>
            <a:r>
              <a:rPr lang="en-US" dirty="0"/>
              <a:t>-query-enable-scan</a:t>
            </a:r>
            <a:r>
              <a:rPr lang="en-US" sz="1200" b="0" i="0" kern="1200" dirty="0">
                <a:solidFill>
                  <a:schemeClr val="tx1"/>
                </a:solidFill>
                <a:effectLst/>
                <a:ea typeface="+mn-ea"/>
                <a:cs typeface="+mn-cs"/>
              </a:rPr>
              <a:t> request header (or </a:t>
            </a:r>
            <a:r>
              <a:rPr lang="en-US" sz="1200" b="0" i="0" kern="1200" dirty="0" err="1">
                <a:solidFill>
                  <a:schemeClr val="tx1"/>
                </a:solidFill>
                <a:effectLst/>
                <a:ea typeface="+mn-ea"/>
                <a:cs typeface="+mn-cs"/>
              </a:rPr>
              <a:t>FeedOptions.EnableScanInQuery</a:t>
            </a:r>
            <a:r>
              <a:rPr lang="en-US" sz="1200" b="0" i="0" kern="1200" dirty="0">
                <a:solidFill>
                  <a:schemeClr val="tx1"/>
                </a:solidFill>
                <a:effectLst/>
                <a:ea typeface="+mn-ea"/>
                <a:cs typeface="+mn-cs"/>
              </a:rPr>
              <a:t> using the SDK) with the value set to "true".</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130</a:t>
            </a:fld>
            <a:endParaRPr lang="en-US"/>
          </a:p>
        </p:txBody>
      </p:sp>
    </p:spTree>
    <p:extLst>
      <p:ext uri="{BB962C8B-B14F-4D97-AF65-F5344CB8AC3E}">
        <p14:creationId xmlns:p14="http://schemas.microsoft.com/office/powerpoint/2010/main" val="332248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131</a:t>
            </a:fld>
            <a:endParaRPr lang="en-US"/>
          </a:p>
        </p:txBody>
      </p:sp>
    </p:spTree>
    <p:extLst>
      <p:ext uri="{BB962C8B-B14F-4D97-AF65-F5344CB8AC3E}">
        <p14:creationId xmlns:p14="http://schemas.microsoft.com/office/powerpoint/2010/main" val="4113930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5/17/19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6121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06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07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538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5/17/19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algn="ctr">
              <a:spcBef>
                <a:spcPts val="1200"/>
              </a:spcBef>
              <a:defRPr/>
            </a:pPr>
            <a:r>
              <a:rPr lang="en-US" sz="1800" cap="all" spc="500" dirty="0">
                <a:solidFill>
                  <a:srgbClr val="FFFFFF"/>
                </a:solidFill>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361791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Arial" panose="020B0604020202020204"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Arial" panose="020B0604020202020204" pitchFamily="34" charset="0"/>
                <a:cs typeface="Arial" panose="020B0604020202020204" pitchFamily="34"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dirty="0"/>
              <a:t>Edit Master text styles</a:t>
            </a:r>
          </a:p>
          <a:p>
            <a:pPr marL="572691" lvl="1" indent="-336145" defTabSz="914400">
              <a:spcBef>
                <a:spcPts val="1000"/>
              </a:spcBef>
            </a:pPr>
            <a:r>
              <a:rPr lang="en-US" dirty="0"/>
              <a:t>subtitle</a:t>
            </a:r>
          </a:p>
        </p:txBody>
      </p:sp>
    </p:spTree>
    <p:extLst>
      <p:ext uri="{BB962C8B-B14F-4D97-AF65-F5344CB8AC3E}">
        <p14:creationId xmlns:p14="http://schemas.microsoft.com/office/powerpoint/2010/main" val="40533491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595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315772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1pPr>
            <a:lvl2pPr marL="339661"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2pPr>
            <a:lvl3pPr marL="572979"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3pPr>
            <a:lvl4pPr marL="798362"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4pPr>
            <a:lvl5pPr marL="1030094"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38004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9897426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3" cy="39534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25" eaLnBrk="0" hangingPunct="0"/>
            <a:r>
              <a:rPr lang="en-US" sz="687" dirty="0">
                <a:gradFill>
                  <a:gsLst>
                    <a:gs pos="0">
                      <a:srgbClr val="505050"/>
                    </a:gs>
                    <a:gs pos="100000">
                      <a:srgbClr val="505050"/>
                    </a:gs>
                  </a:gsLst>
                  <a:lin ang="5400000" scaled="0"/>
                </a:gradFill>
                <a:cs typeface="Arial" panose="020B0604020202020204"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5" y="3083653"/>
            <a:ext cx="3227129" cy="692057"/>
          </a:xfrm>
          <a:prstGeom prst="rect">
            <a:avLst/>
          </a:prstGeom>
        </p:spPr>
      </p:pic>
    </p:spTree>
    <p:extLst>
      <p:ext uri="{BB962C8B-B14F-4D97-AF65-F5344CB8AC3E}">
        <p14:creationId xmlns:p14="http://schemas.microsoft.com/office/powerpoint/2010/main" val="6428594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5/17/19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5/17/19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4" r:id="rId25"/>
    <p:sldLayoutId id="214748443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45.emf"/></Relationships>
</file>

<file path=ppt/slides/_rels/slide16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45.emf"/></Relationships>
</file>

<file path=ppt/slides/_rels/slide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5.xml"/><Relationship Id="rId1" Type="http://schemas.openxmlformats.org/officeDocument/2006/relationships/customXml" Target="../../customXml/item1.xml"/><Relationship Id="rId5" Type="http://schemas.openxmlformats.org/officeDocument/2006/relationships/image" Target="../media/image48.png"/><Relationship Id="rId4" Type="http://schemas.openxmlformats.org/officeDocument/2006/relationships/image" Target="../media/image47.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emf"/></Relationships>
</file>

<file path=ppt/slides/_rels/slide1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6.xml"/><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sv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lstStyle/>
          <a:p>
            <a:r>
              <a:rPr lang="en-US"/>
              <a:t>Partitioning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632311"/>
          </a:xfrm>
        </p:spPr>
        <p:txBody>
          <a:bodyPr>
            <a:normAutofit/>
          </a:bodyPr>
          <a:lstStyle/>
          <a:p>
            <a:r>
              <a:rPr lang="en-US" sz="1200" dirty="0"/>
              <a:t>You mentioned that RU’s are divided among partitions. If I pick a partition key with a high cardinality, I might have thousands (or more) logical partitions. Does this mean each one will only get a small amount of RU’s?</a:t>
            </a:r>
          </a:p>
          <a:p>
            <a:r>
              <a:rPr lang="en-US" sz="1200" i="1" dirty="0"/>
              <a:t>	No, RU’s are divided among </a:t>
            </a:r>
            <a:r>
              <a:rPr lang="en-US" sz="1200" i="1" u="sng" dirty="0"/>
              <a:t>physical</a:t>
            </a:r>
            <a:r>
              <a:rPr lang="en-US" sz="1200" i="1" dirty="0"/>
              <a:t> partitions. As a developer using Cosmos DB, you should specify a logical partition key with a high cardinality so that each logical partition stays small in size (under the 10 GB limit). This is a recommended approach. It is likely that you will have many different logical partitions on the same physical partition. Cosmos DB handles all of this for you automatically </a:t>
            </a:r>
            <a:r>
              <a:rPr lang="en-US" sz="1200" i="1" dirty="0">
                <a:sym typeface="Wingdings" panose="05000000000000000000" pitchFamily="2" charset="2"/>
              </a:rPr>
              <a:t></a:t>
            </a:r>
            <a:endParaRPr lang="en-US" sz="1200" i="1" dirty="0"/>
          </a:p>
          <a:p>
            <a:endParaRPr lang="en-US" sz="1200" b="0" dirty="0"/>
          </a:p>
          <a:p>
            <a:r>
              <a:rPr lang="en-US" sz="1200" b="0" dirty="0"/>
              <a:t>I can’t find a partition key that satisfies all properties mentioned earlier. What should I do?</a:t>
            </a:r>
          </a:p>
          <a:p>
            <a:r>
              <a:rPr lang="en-US" sz="1200" b="0" dirty="0"/>
              <a:t>	</a:t>
            </a:r>
            <a:r>
              <a:rPr lang="en-US" sz="1200" b="0" i="1" dirty="0"/>
              <a:t>There are clear-tradeoffs between different partition key choices. One trick that sometimes helps is combining different fields to create a synthetic partition key (like we showed in the example earlier). In most cases, you will need to weigh tradeoffs between different possible choices.</a:t>
            </a:r>
            <a:endParaRPr lang="en-US" sz="1200" b="0" dirty="0"/>
          </a:p>
          <a:p>
            <a:endParaRPr lang="en-US" sz="1200" dirty="0"/>
          </a:p>
          <a:p>
            <a:r>
              <a:rPr lang="en-US" sz="1200" dirty="0"/>
              <a:t>Do cross-partition fan-out queries use the index?</a:t>
            </a:r>
          </a:p>
          <a:p>
            <a:r>
              <a:rPr lang="en-US" sz="1200" dirty="0"/>
              <a:t>	</a:t>
            </a:r>
            <a:r>
              <a:rPr lang="en-US" sz="1200" b="0" i="1" dirty="0"/>
              <a:t>Yes, indexing and partitioning are two completely separate concepts. Cross-partition queries are different from full scans. You can have a cross-partition query that still leverages indexing policy. </a:t>
            </a:r>
            <a:r>
              <a:rPr lang="en-US" sz="1200" i="1" dirty="0"/>
              <a:t>You will be charged ~1 RU for every physical partition that you must read from (that doesn’t contain any results). For small data sizes, this extra cost is trivial. However, cross-partition queries should generally be avoided for frequent executed queries on large collections.</a:t>
            </a:r>
            <a:endParaRPr lang="en-US" sz="1200" dirty="0"/>
          </a:p>
          <a:p>
            <a:endParaRPr lang="en-US" sz="1200" dirty="0"/>
          </a:p>
          <a:p>
            <a:r>
              <a:rPr lang="en-US" sz="1200" dirty="0"/>
              <a:t>How can I manage physical partitions?</a:t>
            </a:r>
          </a:p>
          <a:p>
            <a:r>
              <a:rPr lang="en-US" sz="1200" dirty="0"/>
              <a:t>	</a:t>
            </a:r>
            <a:r>
              <a:rPr lang="en-US" sz="1200" i="1" dirty="0"/>
              <a:t>As a developer, you should only interact with and think about logical partitions (based on the partition key that you specify). Cosmos DB will manage all aspects of physical partitions automatically.</a:t>
            </a:r>
            <a:endParaRPr lang="en-US" sz="1200" dirty="0"/>
          </a:p>
          <a:p>
            <a:r>
              <a:rPr lang="en-US" dirty="0"/>
              <a:t>	</a:t>
            </a:r>
          </a:p>
        </p:txBody>
      </p:sp>
    </p:spTree>
    <p:extLst>
      <p:ext uri="{BB962C8B-B14F-4D97-AF65-F5344CB8AC3E}">
        <p14:creationId xmlns:p14="http://schemas.microsoft.com/office/powerpoint/2010/main" val="18074779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53AD4A7-EA24-4140-9F03-788196730944}"/>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Query with SQL API</a:t>
            </a:r>
            <a:endParaRPr lang="en-US" dirty="0"/>
          </a:p>
        </p:txBody>
      </p:sp>
    </p:spTree>
    <p:extLst>
      <p:ext uri="{BB962C8B-B14F-4D97-AF65-F5344CB8AC3E}">
        <p14:creationId xmlns:p14="http://schemas.microsoft.com/office/powerpoint/2010/main" val="389859885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359620"/>
          </a:xfrm>
        </p:spPr>
        <p:txBody>
          <a:bodyPr>
            <a:normAutofit fontScale="85000" lnSpcReduction="10000"/>
          </a:bodyPr>
          <a:lstStyle/>
          <a:p>
            <a:r>
              <a:rPr lang="en-US"/>
              <a:t>Tuning query techniques and parameters to make the most efficient use of a globally distributed database service.</a:t>
            </a:r>
          </a:p>
          <a:p>
            <a:endParaRPr lang="en-US"/>
          </a:p>
          <a:p>
            <a:pPr algn="ctr"/>
            <a:r>
              <a:rPr lang="en-US" i="1"/>
              <a:t>This module will reference querying in the context of the SQL API for Azure Cosmos DB.</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0"/>
            <a:ext cx="5265119" cy="1617666"/>
          </a:xfrm>
        </p:spPr>
        <p:txBody>
          <a:bodyPr>
            <a:normAutofit/>
          </a:bodyPr>
          <a:lstStyle/>
          <a:p>
            <a:r>
              <a:rPr lang="en-US" sz="4000" dirty="0">
                <a:latin typeface="Arial" panose="020B0604020202020204" pitchFamily="34" charset="0"/>
                <a:cs typeface="Arial" panose="020B0604020202020204" pitchFamily="34" charset="0"/>
              </a:rPr>
              <a:t>Querying</a:t>
            </a:r>
          </a:p>
        </p:txBody>
      </p:sp>
      <p:grpSp>
        <p:nvGrpSpPr>
          <p:cNvPr id="37" name="Group 36">
            <a:extLst>
              <a:ext uri="{FF2B5EF4-FFF2-40B4-BE49-F238E27FC236}">
                <a16:creationId xmlns:a16="http://schemas.microsoft.com/office/drawing/2014/main" id="{9F1557E3-E63A-4354-BD7E-E642C89C443F}"/>
              </a:ext>
            </a:extLst>
          </p:cNvPr>
          <p:cNvGrpSpPr/>
          <p:nvPr/>
        </p:nvGrpSpPr>
        <p:grpSpPr>
          <a:xfrm>
            <a:off x="7156120" y="1274374"/>
            <a:ext cx="3817359" cy="4181611"/>
            <a:chOff x="7156120" y="1274374"/>
            <a:chExt cx="3817359" cy="4181611"/>
          </a:xfrm>
        </p:grpSpPr>
        <p:sp>
          <p:nvSpPr>
            <p:cNvPr id="16" name="Freeform 5">
              <a:extLst>
                <a:ext uri="{FF2B5EF4-FFF2-40B4-BE49-F238E27FC236}">
                  <a16:creationId xmlns:a16="http://schemas.microsoft.com/office/drawing/2014/main" id="{43E23EB9-A55F-4E65-8098-FE2124D56883}"/>
                </a:ext>
              </a:extLst>
            </p:cNvPr>
            <p:cNvSpPr>
              <a:spLocks noEditPoints="1"/>
            </p:cNvSpPr>
            <p:nvPr/>
          </p:nvSpPr>
          <p:spPr bwMode="auto">
            <a:xfrm>
              <a:off x="7156120" y="1274374"/>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5" name="Group 4">
              <a:extLst>
                <a:ext uri="{FF2B5EF4-FFF2-40B4-BE49-F238E27FC236}">
                  <a16:creationId xmlns:a16="http://schemas.microsoft.com/office/drawing/2014/main" id="{3806057A-44B6-44DE-9BCE-19288A3BCE77}"/>
                </a:ext>
              </a:extLst>
            </p:cNvPr>
            <p:cNvGrpSpPr/>
            <p:nvPr/>
          </p:nvGrpSpPr>
          <p:grpSpPr>
            <a:xfrm>
              <a:off x="7858245" y="2378897"/>
              <a:ext cx="2979660" cy="2979660"/>
              <a:chOff x="2448227" y="4402944"/>
              <a:chExt cx="3244970" cy="3244970"/>
            </a:xfrm>
          </p:grpSpPr>
          <p:sp>
            <p:nvSpPr>
              <p:cNvPr id="10" name="Freeform: Shape 962">
                <a:extLst>
                  <a:ext uri="{FF2B5EF4-FFF2-40B4-BE49-F238E27FC236}">
                    <a16:creationId xmlns:a16="http://schemas.microsoft.com/office/drawing/2014/main" id="{7E124F9E-3A7D-4954-9CEB-C9C53837453B}"/>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11" name="Freeform: Shape 260">
                <a:extLst>
                  <a:ext uri="{FF2B5EF4-FFF2-40B4-BE49-F238E27FC236}">
                    <a16:creationId xmlns:a16="http://schemas.microsoft.com/office/drawing/2014/main" id="{713FFAA8-AF5F-449F-ADBD-04E45D4DB620}"/>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3" name="Cylinder 513">
              <a:extLst>
                <a:ext uri="{FF2B5EF4-FFF2-40B4-BE49-F238E27FC236}">
                  <a16:creationId xmlns:a16="http://schemas.microsoft.com/office/drawing/2014/main" id="{022B5A29-AABD-4F6B-BE31-EC9FD2AFA1AB}"/>
                </a:ext>
              </a:extLst>
            </p:cNvPr>
            <p:cNvSpPr>
              <a:spLocks noChangeAspect="1"/>
            </p:cNvSpPr>
            <p:nvPr/>
          </p:nvSpPr>
          <p:spPr bwMode="auto">
            <a:xfrm>
              <a:off x="10699159" y="2735683"/>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Cylinder 513">
              <a:extLst>
                <a:ext uri="{FF2B5EF4-FFF2-40B4-BE49-F238E27FC236}">
                  <a16:creationId xmlns:a16="http://schemas.microsoft.com/office/drawing/2014/main" id="{C1DE952C-8F9A-4AF2-A068-F30013F1F1B1}"/>
                </a:ext>
              </a:extLst>
            </p:cNvPr>
            <p:cNvSpPr>
              <a:spLocks noChangeAspect="1"/>
            </p:cNvSpPr>
            <p:nvPr/>
          </p:nvSpPr>
          <p:spPr bwMode="auto">
            <a:xfrm>
              <a:off x="10243594" y="509559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8" name="Cylinder 513">
              <a:extLst>
                <a:ext uri="{FF2B5EF4-FFF2-40B4-BE49-F238E27FC236}">
                  <a16:creationId xmlns:a16="http://schemas.microsoft.com/office/drawing/2014/main" id="{CDBBC875-1DD3-4A74-A816-C301003281FE}"/>
                </a:ext>
              </a:extLst>
            </p:cNvPr>
            <p:cNvSpPr>
              <a:spLocks noChangeAspect="1"/>
            </p:cNvSpPr>
            <p:nvPr/>
          </p:nvSpPr>
          <p:spPr bwMode="auto">
            <a:xfrm>
              <a:off x="7517824" y="390420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9" name="Cylinder 513">
              <a:extLst>
                <a:ext uri="{FF2B5EF4-FFF2-40B4-BE49-F238E27FC236}">
                  <a16:creationId xmlns:a16="http://schemas.microsoft.com/office/drawing/2014/main" id="{F17BB481-7E06-4EBA-A99B-66B8FD4674FF}"/>
                </a:ext>
              </a:extLst>
            </p:cNvPr>
            <p:cNvSpPr>
              <a:spLocks noChangeAspect="1"/>
            </p:cNvSpPr>
            <p:nvPr/>
          </p:nvSpPr>
          <p:spPr bwMode="auto">
            <a:xfrm>
              <a:off x="8025603" y="2401887"/>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2C9C20F-E47F-4D8D-99F9-70C85C2572E3}"/>
                </a:ext>
              </a:extLst>
            </p:cNvPr>
            <p:cNvCxnSpPr>
              <a:cxnSpLocks/>
              <a:stCxn id="16" idx="7"/>
              <a:endCxn id="13" idx="2"/>
            </p:cNvCxnSpPr>
            <p:nvPr/>
          </p:nvCxnSpPr>
          <p:spPr>
            <a:xfrm>
              <a:off x="7445751" y="1740018"/>
              <a:ext cx="3253408" cy="1175860"/>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5C588BA-48F1-48B9-96A9-CFDF0D55FEFB}"/>
                </a:ext>
              </a:extLst>
            </p:cNvPr>
            <p:cNvCxnSpPr>
              <a:cxnSpLocks/>
              <a:stCxn id="16" idx="7"/>
              <a:endCxn id="19" idx="1"/>
            </p:cNvCxnSpPr>
            <p:nvPr/>
          </p:nvCxnSpPr>
          <p:spPr>
            <a:xfrm>
              <a:off x="7445751" y="1740018"/>
              <a:ext cx="717012" cy="661869"/>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B7584F2-DA4A-43B5-9E96-103ECB83DBE0}"/>
                </a:ext>
              </a:extLst>
            </p:cNvPr>
            <p:cNvCxnSpPr>
              <a:cxnSpLocks/>
              <a:stCxn id="16" idx="7"/>
              <a:endCxn id="17" idx="2"/>
            </p:cNvCxnSpPr>
            <p:nvPr/>
          </p:nvCxnSpPr>
          <p:spPr>
            <a:xfrm>
              <a:off x="7445751" y="1740018"/>
              <a:ext cx="2797843" cy="3535773"/>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0A7A0DF-6841-4E54-956C-44D14C63C6C0}"/>
                </a:ext>
              </a:extLst>
            </p:cNvPr>
            <p:cNvCxnSpPr>
              <a:cxnSpLocks/>
              <a:stCxn id="16" idx="0"/>
              <a:endCxn id="18" idx="1"/>
            </p:cNvCxnSpPr>
            <p:nvPr/>
          </p:nvCxnSpPr>
          <p:spPr>
            <a:xfrm>
              <a:off x="7429660" y="1756075"/>
              <a:ext cx="225324" cy="214813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07526443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SQL Query Syntax</a:t>
            </a:r>
          </a:p>
        </p:txBody>
      </p:sp>
      <p:sp>
        <p:nvSpPr>
          <p:cNvPr id="5" name="Text Placeholder 4">
            <a:extLst>
              <a:ext uri="{FF2B5EF4-FFF2-40B4-BE49-F238E27FC236}">
                <a16:creationId xmlns:a16="http://schemas.microsoft.com/office/drawing/2014/main" id="{34BA68C5-E31C-46F3-9EE7-9925C9A8F0CD}"/>
              </a:ext>
            </a:extLst>
          </p:cNvPr>
          <p:cNvSpPr txBox="1">
            <a:spLocks/>
          </p:cNvSpPr>
          <p:nvPr/>
        </p:nvSpPr>
        <p:spPr>
          <a:xfrm>
            <a:off x="1219200" y="3737890"/>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929485"/>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Basic Query Syntax</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SELECT</a:t>
            </a:r>
            <a:r>
              <a:rPr lang="en-US" sz="1600" b="0" dirty="0">
                <a:solidFill>
                  <a:srgbClr val="505050"/>
                </a:solidFill>
                <a:latin typeface="Arial" panose="020B0604020202020204" pitchFamily="34" charset="0"/>
                <a:cs typeface="Arial" panose="020B0604020202020204" pitchFamily="34" charset="0"/>
              </a:rPr>
              <a:t> &amp; </a:t>
            </a:r>
            <a:r>
              <a:rPr lang="en-US" sz="1600" dirty="0">
                <a:solidFill>
                  <a:srgbClr val="505050"/>
                </a:solidFill>
                <a:latin typeface="Arial" panose="020B0604020202020204" pitchFamily="34" charset="0"/>
                <a:cs typeface="Arial" panose="020B0604020202020204" pitchFamily="34" charset="0"/>
              </a:rPr>
              <a:t>FROM</a:t>
            </a:r>
            <a:r>
              <a:rPr lang="en-US" sz="1600" b="0" dirty="0">
                <a:solidFill>
                  <a:srgbClr val="505050"/>
                </a:solidFill>
                <a:latin typeface="Arial" panose="020B0604020202020204" pitchFamily="34" charset="0"/>
                <a:cs typeface="Arial" panose="020B0604020202020204" pitchFamily="34" charset="0"/>
              </a:rPr>
              <a:t> keywords are the basic components of every query. </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68AB2E94-6F45-454F-921E-A55F03353597}"/>
              </a:ext>
            </a:extLst>
          </p:cNvPr>
          <p:cNvSpPr txBox="1">
            <a:spLocks/>
          </p:cNvSpPr>
          <p:nvPr/>
        </p:nvSpPr>
        <p:spPr>
          <a:xfrm>
            <a:off x="6705600" y="3732355"/>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 t</a:t>
            </a:r>
          </a:p>
        </p:txBody>
      </p:sp>
    </p:spTree>
    <p:extLst>
      <p:ext uri="{BB962C8B-B14F-4D97-AF65-F5344CB8AC3E}">
        <p14:creationId xmlns:p14="http://schemas.microsoft.com/office/powerpoint/2010/main" val="2039953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dirty="0"/>
              <a:t>SQL Query Syntax - Where</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648959"/>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Filtering</a:t>
            </a:r>
          </a:p>
          <a:p>
            <a:endParaRPr lang="en-US" sz="1600" dirty="0">
              <a:solidFill>
                <a:srgbClr val="0078D7"/>
              </a:solidFill>
              <a:latin typeface="Arial" panose="020B0604020202020204" pitchFamily="34" charset="0"/>
              <a:cs typeface="Arial" panose="020B0604020202020204" pitchFamily="34" charset="0"/>
            </a:endParaRPr>
          </a:p>
          <a:p>
            <a:r>
              <a:rPr lang="en-US" sz="1600" dirty="0">
                <a:solidFill>
                  <a:srgbClr val="505050"/>
                </a:solidFill>
                <a:latin typeface="Arial" panose="020B0604020202020204" pitchFamily="34" charset="0"/>
                <a:cs typeface="Arial" panose="020B0604020202020204" pitchFamily="34" charset="0"/>
              </a:rPr>
              <a:t>WHERE</a:t>
            </a:r>
            <a:r>
              <a:rPr lang="en-US" sz="1600" b="0" dirty="0">
                <a:solidFill>
                  <a:srgbClr val="505050"/>
                </a:solidFill>
                <a:latin typeface="Arial" panose="020B0604020202020204" pitchFamily="34" charset="0"/>
                <a:cs typeface="Arial" panose="020B0604020202020204" pitchFamily="34" charset="0"/>
              </a:rPr>
              <a:t> supports complex scalar expressions including arithmetic, comparison and logical operators</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3F85E965-3724-404E-AD07-4C061288E96B}"/>
              </a:ext>
            </a:extLst>
          </p:cNvPr>
          <p:cNvSpPr txBox="1">
            <a:spLocks/>
          </p:cNvSpPr>
          <p:nvPr/>
        </p:nvSpPr>
        <p:spPr>
          <a:xfrm>
            <a:off x="269240" y="3272416"/>
            <a:ext cx="5486400" cy="2492990"/>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WHERE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&gt; 500.00 AND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&lt;= 1000.00</a:t>
            </a:r>
          </a:p>
        </p:txBody>
      </p:sp>
    </p:spTree>
    <p:extLst>
      <p:ext uri="{BB962C8B-B14F-4D97-AF65-F5344CB8AC3E}">
        <p14:creationId xmlns:p14="http://schemas.microsoft.com/office/powerpoint/2010/main" val="42801161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SQL Query Syntax - Projection</a:t>
            </a:r>
          </a:p>
        </p:txBody>
      </p:sp>
      <p:sp>
        <p:nvSpPr>
          <p:cNvPr id="9" name="Text Placeholder 4">
            <a:extLst>
              <a:ext uri="{FF2B5EF4-FFF2-40B4-BE49-F238E27FC236}">
                <a16:creationId xmlns:a16="http://schemas.microsoft.com/office/drawing/2014/main" id="{7A63AEDB-4346-49A9-A7B7-B477022007DB}"/>
              </a:ext>
            </a:extLst>
          </p:cNvPr>
          <p:cNvSpPr>
            <a:spLocks noGrp="1"/>
          </p:cNvSpPr>
          <p:nvPr>
            <p:ph type="body" sz="quarter" idx="10"/>
          </p:nvPr>
        </p:nvSpPr>
        <p:spPr>
          <a:xfrm>
            <a:off x="269240" y="3070107"/>
            <a:ext cx="5728002" cy="3191643"/>
          </a:xfrm>
        </p:spPr>
        <p:txBody>
          <a:bodyPr lIns="91440" tIns="91440" rIns="91440" bIns="91440"/>
          <a:lstStyle/>
          <a:p>
            <a:pPr>
              <a:spcBef>
                <a:spcPts val="300"/>
              </a:spcBef>
              <a:spcAft>
                <a:spcPts val="300"/>
              </a:spcAft>
            </a:pPr>
            <a:r>
              <a:rPr lang="en-US" sz="1300" b="0" dirty="0">
                <a:solidFill>
                  <a:schemeClr val="tx1"/>
                </a:solidFill>
              </a:rPr>
              <a:t>SELECT {</a:t>
            </a:r>
          </a:p>
          <a:p>
            <a:pPr>
              <a:spcBef>
                <a:spcPts val="300"/>
              </a:spcBef>
              <a:spcAft>
                <a:spcPts val="300"/>
              </a:spcAft>
            </a:pPr>
            <a:r>
              <a:rPr lang="en-US" sz="1300" b="0" dirty="0">
                <a:solidFill>
                  <a:schemeClr val="tx1"/>
                </a:solidFill>
              </a:rPr>
              <a:t>    "id": tickets.id,</a:t>
            </a:r>
          </a:p>
          <a:p>
            <a:pPr>
              <a:spcBef>
                <a:spcPts val="300"/>
              </a:spcBef>
              <a:spcAft>
                <a:spcPts val="300"/>
              </a:spcAft>
            </a:pPr>
            <a:r>
              <a:rPr lang="en-US" sz="1300" b="0" dirty="0">
                <a:solidFill>
                  <a:schemeClr val="tx1"/>
                </a:solidFill>
              </a:rPr>
              <a:t>    "</a:t>
            </a:r>
            <a:r>
              <a:rPr lang="en-US" sz="1300" b="0" dirty="0" err="1">
                <a:solidFill>
                  <a:schemeClr val="tx1"/>
                </a:solidFill>
              </a:rPr>
              <a:t>flightNumber</a:t>
            </a:r>
            <a:r>
              <a:rPr lang="en-US" sz="1300" b="0" dirty="0">
                <a:solidFill>
                  <a:schemeClr val="tx1"/>
                </a:solidFill>
              </a:rPr>
              <a:t>": </a:t>
            </a:r>
            <a:r>
              <a:rPr lang="en-US" sz="1300" b="0" dirty="0" err="1">
                <a:solidFill>
                  <a:schemeClr val="tx1"/>
                </a:solidFill>
              </a:rPr>
              <a:t>tickets.assignedFlight.flightNumber</a:t>
            </a:r>
            <a:r>
              <a:rPr lang="en-US" sz="1300" b="0" dirty="0">
                <a:solidFill>
                  <a:schemeClr val="tx1"/>
                </a:solidFill>
              </a:rPr>
              <a:t>,</a:t>
            </a:r>
          </a:p>
          <a:p>
            <a:pPr>
              <a:spcBef>
                <a:spcPts val="300"/>
              </a:spcBef>
              <a:spcAft>
                <a:spcPts val="300"/>
              </a:spcAft>
            </a:pPr>
            <a:r>
              <a:rPr lang="en-US" sz="1300" b="0" dirty="0">
                <a:solidFill>
                  <a:schemeClr val="tx1"/>
                </a:solidFill>
              </a:rPr>
              <a:t>    "purchase": {</a:t>
            </a:r>
          </a:p>
          <a:p>
            <a:pPr>
              <a:spcBef>
                <a:spcPts val="300"/>
              </a:spcBef>
              <a:spcAft>
                <a:spcPts val="300"/>
              </a:spcAft>
            </a:pPr>
            <a:r>
              <a:rPr lang="en-US" sz="1300" b="0" dirty="0">
                <a:solidFill>
                  <a:schemeClr val="tx1"/>
                </a:solidFill>
              </a:rPr>
              <a:t>        "cost": </a:t>
            </a:r>
            <a:r>
              <a:rPr lang="en-US" sz="1300" b="0" dirty="0" err="1">
                <a:solidFill>
                  <a:schemeClr val="tx1"/>
                </a:solidFill>
              </a:rPr>
              <a:t>tickets.pricePaid</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"stops": [</a:t>
            </a:r>
          </a:p>
          <a:p>
            <a:pPr>
              <a:spcBef>
                <a:spcPts val="300"/>
              </a:spcBef>
              <a:spcAft>
                <a:spcPts val="300"/>
              </a:spcAft>
            </a:pPr>
            <a:r>
              <a:rPr lang="en-US" sz="1300" b="0" dirty="0">
                <a:solidFill>
                  <a:schemeClr val="tx1"/>
                </a:solidFill>
              </a:rPr>
              <a:t>        </a:t>
            </a:r>
            <a:r>
              <a:rPr lang="en-US" sz="1300" b="0" dirty="0" err="1">
                <a:solidFill>
                  <a:schemeClr val="tx1"/>
                </a:solidFill>
              </a:rPr>
              <a:t>tickets.assignedFlight.origin</a:t>
            </a:r>
            <a:r>
              <a:rPr lang="en-US" sz="1300" b="0" dirty="0">
                <a:solidFill>
                  <a:schemeClr val="tx1"/>
                </a:solidFill>
              </a:rPr>
              <a:t>,</a:t>
            </a:r>
          </a:p>
          <a:p>
            <a:pPr>
              <a:spcBef>
                <a:spcPts val="300"/>
              </a:spcBef>
              <a:spcAft>
                <a:spcPts val="300"/>
              </a:spcAft>
            </a:pPr>
            <a:r>
              <a:rPr lang="en-US" sz="1300" b="0" dirty="0">
                <a:solidFill>
                  <a:schemeClr val="tx1"/>
                </a:solidFill>
              </a:rPr>
              <a:t>        </a:t>
            </a:r>
            <a:r>
              <a:rPr lang="en-US" sz="1300" b="0" dirty="0" err="1">
                <a:solidFill>
                  <a:schemeClr val="tx1"/>
                </a:solidFill>
              </a:rPr>
              <a:t>tickets.assignedFlight.destination</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AS ticket</a:t>
            </a:r>
          </a:p>
          <a:p>
            <a:pPr>
              <a:spcBef>
                <a:spcPts val="300"/>
              </a:spcBef>
              <a:spcAft>
                <a:spcPts val="300"/>
              </a:spcAft>
            </a:pPr>
            <a:r>
              <a:rPr lang="en-US" sz="1300" b="0" dirty="0">
                <a:solidFill>
                  <a:schemeClr val="tx1"/>
                </a:solidFill>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JSON Projection</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If your workloads require a specific JSON schema, Azure Cosmos DB supports JSON projection within its queries</a:t>
            </a:r>
            <a:endParaRPr lang="en-US" dirty="0">
              <a:solidFill>
                <a:srgbClr val="0078D7"/>
              </a:solidFill>
              <a:latin typeface="Arial" panose="020B0604020202020204" pitchFamily="34" charset="0"/>
              <a:cs typeface="Arial" panose="020B0604020202020204" pitchFamily="34" charset="0"/>
            </a:endParaRPr>
          </a:p>
        </p:txBody>
      </p:sp>
      <p:sp>
        <p:nvSpPr>
          <p:cNvPr id="10" name="Text Placeholder 4">
            <a:extLst>
              <a:ext uri="{FF2B5EF4-FFF2-40B4-BE49-F238E27FC236}">
                <a16:creationId xmlns:a16="http://schemas.microsoft.com/office/drawing/2014/main" id="{B8E07DF5-69A9-4E7E-B253-AEE71FD553CC}"/>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3" name="Half Frame 12">
            <a:extLst>
              <a:ext uri="{FF2B5EF4-FFF2-40B4-BE49-F238E27FC236}">
                <a16:creationId xmlns:a16="http://schemas.microsoft.com/office/drawing/2014/main" id="{D27E0C8C-DF90-44B3-B801-09C384CC5482}"/>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1110670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a:xfrm>
            <a:off x="269240" y="289511"/>
            <a:ext cx="11655840" cy="899665"/>
          </a:xfrm>
        </p:spPr>
        <p:txBody>
          <a:bodyPr>
            <a:normAutofit/>
          </a:bodyPr>
          <a:lstStyle/>
          <a:p>
            <a:r>
              <a:rPr lang="en-US" dirty="0"/>
              <a:t>SQL Query Syntax - Projection</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Select Value</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VALUE</a:t>
            </a:r>
            <a:r>
              <a:rPr lang="en-US" sz="1600" b="0" dirty="0">
                <a:solidFill>
                  <a:srgbClr val="505050"/>
                </a:solidFill>
                <a:latin typeface="Arial" panose="020B0604020202020204" pitchFamily="34" charset="0"/>
                <a:cs typeface="Arial" panose="020B0604020202020204" pitchFamily="34" charset="0"/>
              </a:rPr>
              <a:t> keyword can further flatten the result collection if needed for a specific application workload</a:t>
            </a:r>
            <a:endParaRPr lang="en-US" dirty="0">
              <a:solidFill>
                <a:srgbClr val="0078D7"/>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554D85C-4249-42F8-8009-EEA0C336247A}"/>
              </a:ext>
            </a:extLst>
          </p:cNvPr>
          <p:cNvSpPr>
            <a:spLocks noGrp="1"/>
          </p:cNvSpPr>
          <p:nvPr>
            <p:ph type="body" sz="quarter" idx="10"/>
          </p:nvPr>
        </p:nvSpPr>
        <p:spPr/>
        <p:txBody>
          <a:bodyPr/>
          <a:lstStyle/>
          <a:p>
            <a:endParaRPr lang="en-US"/>
          </a:p>
        </p:txBody>
      </p:sp>
      <p:sp>
        <p:nvSpPr>
          <p:cNvPr id="12" name="Text Placeholder 4">
            <a:extLst>
              <a:ext uri="{FF2B5EF4-FFF2-40B4-BE49-F238E27FC236}">
                <a16:creationId xmlns:a16="http://schemas.microsoft.com/office/drawing/2014/main" id="{D658AA21-06E2-481B-904D-92E63088B038}"/>
              </a:ext>
            </a:extLst>
          </p:cNvPr>
          <p:cNvSpPr txBox="1">
            <a:spLocks/>
          </p:cNvSpPr>
          <p:nvPr/>
        </p:nvSpPr>
        <p:spPr>
          <a:xfrm>
            <a:off x="269240" y="3070107"/>
            <a:ext cx="5728002" cy="3191643"/>
          </a:xfrm>
          <a:prstGeom prst="rect">
            <a:avLst/>
          </a:prstGeom>
          <a:noFill/>
        </p:spPr>
        <p:txBody>
          <a:bodyPr vert="horz" wrap="square" lIns="91440" tIns="91440" rIns="91440" bIns="9144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pPr>
            <a:r>
              <a:rPr lang="en-US" sz="1300" b="0">
                <a:solidFill>
                  <a:schemeClr val="tx1"/>
                </a:solidFill>
              </a:rPr>
              <a:t>SELECT {</a:t>
            </a:r>
          </a:p>
          <a:p>
            <a:pPr>
              <a:spcBef>
                <a:spcPts val="300"/>
              </a:spcBef>
              <a:spcAft>
                <a:spcPts val="300"/>
              </a:spcAft>
            </a:pPr>
            <a:r>
              <a:rPr lang="en-US" sz="1300" b="0">
                <a:solidFill>
                  <a:schemeClr val="tx1"/>
                </a:solidFill>
              </a:rPr>
              <a:t>    "id": tickets.id,</a:t>
            </a:r>
          </a:p>
          <a:p>
            <a:pPr>
              <a:spcBef>
                <a:spcPts val="300"/>
              </a:spcBef>
              <a:spcAft>
                <a:spcPts val="300"/>
              </a:spcAft>
            </a:pPr>
            <a:r>
              <a:rPr lang="en-US" sz="1300" b="0">
                <a:solidFill>
                  <a:schemeClr val="tx1"/>
                </a:solidFill>
              </a:rPr>
              <a:t>    "flightNumber": tickets.assignedFlight.flightNumber,</a:t>
            </a:r>
          </a:p>
          <a:p>
            <a:pPr>
              <a:spcBef>
                <a:spcPts val="300"/>
              </a:spcBef>
              <a:spcAft>
                <a:spcPts val="300"/>
              </a:spcAft>
            </a:pPr>
            <a:r>
              <a:rPr lang="en-US" sz="1300" b="0">
                <a:solidFill>
                  <a:schemeClr val="tx1"/>
                </a:solidFill>
              </a:rPr>
              <a:t>    "purchase": {</a:t>
            </a:r>
          </a:p>
          <a:p>
            <a:pPr>
              <a:spcBef>
                <a:spcPts val="300"/>
              </a:spcBef>
              <a:spcAft>
                <a:spcPts val="300"/>
              </a:spcAft>
            </a:pPr>
            <a:r>
              <a:rPr lang="en-US" sz="1300" b="0">
                <a:solidFill>
                  <a:schemeClr val="tx1"/>
                </a:solidFill>
              </a:rPr>
              <a:t>        "cost": tickets.pricePaid</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"stops": [</a:t>
            </a:r>
          </a:p>
          <a:p>
            <a:pPr>
              <a:spcBef>
                <a:spcPts val="300"/>
              </a:spcBef>
              <a:spcAft>
                <a:spcPts val="300"/>
              </a:spcAft>
            </a:pPr>
            <a:r>
              <a:rPr lang="en-US" sz="1300" b="0">
                <a:solidFill>
                  <a:schemeClr val="tx1"/>
                </a:solidFill>
              </a:rPr>
              <a:t>        tickets.assignedFlight.origin,</a:t>
            </a:r>
          </a:p>
          <a:p>
            <a:pPr>
              <a:spcBef>
                <a:spcPts val="300"/>
              </a:spcBef>
              <a:spcAft>
                <a:spcPts val="300"/>
              </a:spcAft>
            </a:pPr>
            <a:r>
              <a:rPr lang="en-US" sz="1300" b="0">
                <a:solidFill>
                  <a:schemeClr val="tx1"/>
                </a:solidFill>
              </a:rPr>
              <a:t>        tickets.assignedFlight.destination</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AS ticket</a:t>
            </a:r>
          </a:p>
          <a:p>
            <a:pPr>
              <a:spcBef>
                <a:spcPts val="300"/>
              </a:spcBef>
              <a:spcAft>
                <a:spcPts val="300"/>
              </a:spcAft>
            </a:pPr>
            <a:r>
              <a:rPr lang="en-US" sz="1300" b="0">
                <a:solidFill>
                  <a:schemeClr val="tx1"/>
                </a:solidFill>
              </a:rPr>
              <a:t>FROM tickets</a:t>
            </a:r>
          </a:p>
        </p:txBody>
      </p:sp>
      <p:sp>
        <p:nvSpPr>
          <p:cNvPr id="13" name="Text Placeholder 4">
            <a:extLst>
              <a:ext uri="{FF2B5EF4-FFF2-40B4-BE49-F238E27FC236}">
                <a16:creationId xmlns:a16="http://schemas.microsoft.com/office/drawing/2014/main" id="{19247134-143D-4AAB-9F00-9C075322F83B}"/>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4" name="Half Frame 13">
            <a:extLst>
              <a:ext uri="{FF2B5EF4-FFF2-40B4-BE49-F238E27FC236}">
                <a16:creationId xmlns:a16="http://schemas.microsoft.com/office/drawing/2014/main" id="{71100324-5E88-4C8A-8BBC-FA6B29F98871}"/>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9116754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134955"/>
            <a:ext cx="5486400" cy="4416594"/>
          </a:xfrm>
        </p:spPr>
        <p:txBody>
          <a:bodyPr>
            <a:normAutofit/>
          </a:bodyPr>
          <a:lstStyle/>
          <a:p>
            <a:pPr>
              <a:spcBef>
                <a:spcPts val="300"/>
              </a:spcBef>
              <a:spcAft>
                <a:spcPts val="300"/>
              </a:spcAft>
            </a:pPr>
            <a:r>
              <a:rPr lang="en-US" sz="1500" dirty="0"/>
              <a:t>{</a:t>
            </a:r>
          </a:p>
          <a:p>
            <a:pPr>
              <a:spcBef>
                <a:spcPts val="300"/>
              </a:spcBef>
              <a:spcAft>
                <a:spcPts val="300"/>
              </a:spcAft>
            </a:pPr>
            <a:r>
              <a:rPr lang="en-US" sz="1500" dirty="0"/>
              <a:t>    "</a:t>
            </a:r>
            <a:r>
              <a:rPr lang="en-US" sz="1500" dirty="0" err="1"/>
              <a:t>pricePaid</a:t>
            </a:r>
            <a:r>
              <a:rPr lang="en-US" sz="1500" dirty="0"/>
              <a:t>": 575.5,</a:t>
            </a:r>
          </a:p>
          <a:p>
            <a:pPr>
              <a:spcBef>
                <a:spcPts val="300"/>
              </a:spcBef>
              <a:spcAft>
                <a:spcPts val="300"/>
              </a:spcAft>
            </a:pPr>
            <a:r>
              <a:rPr lang="en-US" sz="1500" dirty="0"/>
              <a:t>    "</a:t>
            </a:r>
            <a:r>
              <a:rPr lang="en-US" sz="1500" dirty="0" err="1"/>
              <a:t>assignedFlight</a:t>
            </a:r>
            <a:r>
              <a:rPr lang="en-US" sz="1500" dirty="0"/>
              <a:t>": {</a:t>
            </a:r>
          </a:p>
          <a:p>
            <a:pPr>
              <a:spcBef>
                <a:spcPts val="300"/>
              </a:spcBef>
              <a:spcAft>
                <a:spcPts val="300"/>
              </a:spcAft>
            </a:pPr>
            <a:r>
              <a:rPr lang="en-US" sz="1500" dirty="0"/>
              <a:t>        "number": "F125",</a:t>
            </a:r>
          </a:p>
          <a:p>
            <a:pPr>
              <a:spcBef>
                <a:spcPts val="300"/>
              </a:spcBef>
              <a:spcAft>
                <a:spcPts val="300"/>
              </a:spcAft>
            </a:pPr>
            <a:r>
              <a:rPr lang="en-US" sz="1500" dirty="0"/>
              <a:t>        "origin": "SEA",</a:t>
            </a:r>
          </a:p>
          <a:p>
            <a:pPr>
              <a:spcBef>
                <a:spcPts val="300"/>
              </a:spcBef>
              <a:spcAft>
                <a:spcPts val="300"/>
              </a:spcAft>
            </a:pPr>
            <a:r>
              <a:rPr lang="en-US" sz="1500" dirty="0"/>
              <a:t>        "destination": "JFK"</a:t>
            </a:r>
          </a:p>
          <a:p>
            <a:pPr>
              <a:spcBef>
                <a:spcPts val="300"/>
              </a:spcBef>
              <a:spcAft>
                <a:spcPts val="300"/>
              </a:spcAft>
            </a:pPr>
            <a:r>
              <a:rPr lang="en-US" sz="1500" dirty="0"/>
              <a:t>    },</a:t>
            </a:r>
          </a:p>
          <a:p>
            <a:pPr>
              <a:spcBef>
                <a:spcPts val="300"/>
              </a:spcBef>
              <a:spcAft>
                <a:spcPts val="300"/>
              </a:spcAft>
            </a:pPr>
            <a:r>
              <a:rPr lang="en-US" sz="1500" dirty="0"/>
              <a:t>    "seat": “12A",</a:t>
            </a:r>
          </a:p>
          <a:p>
            <a:pPr>
              <a:spcBef>
                <a:spcPts val="300"/>
              </a:spcBef>
              <a:spcAft>
                <a:spcPts val="300"/>
              </a:spcAft>
            </a:pPr>
            <a:r>
              <a:rPr lang="en-US" sz="1500" dirty="0"/>
              <a:t>    "requests": [</a:t>
            </a:r>
          </a:p>
          <a:p>
            <a:pPr>
              <a:spcBef>
                <a:spcPts val="300"/>
              </a:spcBef>
              <a:spcAft>
                <a:spcPts val="300"/>
              </a:spcAft>
            </a:pPr>
            <a:r>
              <a:rPr lang="en-US" sz="1500" dirty="0"/>
              <a:t>        "</a:t>
            </a:r>
            <a:r>
              <a:rPr lang="en-US" sz="1500" dirty="0" err="1"/>
              <a:t>kosher_meal</a:t>
            </a:r>
            <a:r>
              <a:rPr lang="en-US" sz="1500" dirty="0"/>
              <a:t>",</a:t>
            </a:r>
          </a:p>
          <a:p>
            <a:pPr>
              <a:spcBef>
                <a:spcPts val="300"/>
              </a:spcBef>
              <a:spcAft>
                <a:spcPts val="300"/>
              </a:spcAft>
            </a:pPr>
            <a:r>
              <a:rPr lang="en-US" sz="1500" dirty="0"/>
              <a:t>        "</a:t>
            </a:r>
            <a:r>
              <a:rPr lang="en-US" sz="1500" dirty="0" err="1"/>
              <a:t>aisle_seat</a:t>
            </a:r>
            <a:r>
              <a:rPr lang="en-US" sz="1500" dirty="0"/>
              <a:t>"</a:t>
            </a:r>
          </a:p>
          <a:p>
            <a:pPr>
              <a:spcBef>
                <a:spcPts val="300"/>
              </a:spcBef>
              <a:spcAft>
                <a:spcPts val="300"/>
              </a:spcAft>
            </a:pPr>
            <a:r>
              <a:rPr lang="en-US" sz="1500" dirty="0"/>
              <a:t>    ],</a:t>
            </a:r>
          </a:p>
          <a:p>
            <a:pPr>
              <a:spcBef>
                <a:spcPts val="300"/>
              </a:spcBef>
              <a:spcAft>
                <a:spcPts val="300"/>
              </a:spcAft>
            </a:pPr>
            <a:r>
              <a:rPr lang="en-US" sz="1500" dirty="0"/>
              <a:t>    "id": "6ebe1165836a"</a:t>
            </a:r>
          </a:p>
          <a:p>
            <a:pPr>
              <a:spcBef>
                <a:spcPts val="300"/>
              </a:spcBef>
              <a:spcAft>
                <a:spcPts val="300"/>
              </a:spcAft>
            </a:pPr>
            <a:r>
              <a:rPr lang="en-US" sz="1500" dirty="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40" y="1196646"/>
            <a:ext cx="9386204" cy="92948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Azure Cosmos DB supports intra-document JOIN’s for de-normalized arrays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Let’s assume that we have two JSON documents in a collection: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6310"/>
            <a:ext cx="5486400" cy="441659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pricePaid</a:t>
            </a:r>
            <a:r>
              <a:rPr lang="en-US" sz="1500" dirty="0">
                <a:latin typeface="Arial" panose="020B0604020202020204" pitchFamily="34" charset="0"/>
                <a:cs typeface="Arial" panose="020B0604020202020204" pitchFamily="34" charset="0"/>
              </a:rPr>
              <a:t>": 234.75,</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assignedFlight</a:t>
            </a: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"number": "F752",</a:t>
            </a:r>
          </a:p>
          <a:p>
            <a:pPr>
              <a:spcBef>
                <a:spcPts val="300"/>
              </a:spcBef>
              <a:spcAft>
                <a:spcPts val="300"/>
              </a:spcAft>
            </a:pPr>
            <a:r>
              <a:rPr lang="en-US" sz="1500" dirty="0">
                <a:latin typeface="Arial" panose="020B0604020202020204" pitchFamily="34" charset="0"/>
                <a:cs typeface="Arial" panose="020B0604020202020204" pitchFamily="34" charset="0"/>
              </a:rPr>
              <a:t>        "origin": "SEA",</a:t>
            </a:r>
          </a:p>
          <a:p>
            <a:pPr>
              <a:spcBef>
                <a:spcPts val="300"/>
              </a:spcBef>
              <a:spcAft>
                <a:spcPts val="300"/>
              </a:spcAft>
            </a:pPr>
            <a:r>
              <a:rPr lang="en-US" sz="1500" dirty="0">
                <a:latin typeface="Arial" panose="020B0604020202020204" pitchFamily="34" charset="0"/>
                <a:cs typeface="Arial" panose="020B0604020202020204" pitchFamily="34" charset="0"/>
              </a:rPr>
              <a:t>        "destination": "LGA"</a:t>
            </a:r>
          </a:p>
          <a:p>
            <a:pPr>
              <a:spcBef>
                <a:spcPts val="300"/>
              </a:spcBef>
              <a:spcAft>
                <a:spcPts val="300"/>
              </a:spcAft>
            </a:pPr>
            <a:r>
              <a:rPr lang="en-US" sz="1500" dirty="0">
                <a:latin typeface="Arial" panose="020B0604020202020204" pitchFamily="34" charset="0"/>
                <a:cs typeface="Arial" panose="020B0604020202020204" pitchFamily="34" charset="0"/>
              </a:rPr>
              <a:t>    }, </a:t>
            </a:r>
          </a:p>
          <a:p>
            <a:pPr>
              <a:spcBef>
                <a:spcPts val="300"/>
              </a:spcBef>
              <a:spcAft>
                <a:spcPts val="300"/>
              </a:spcAft>
            </a:pPr>
            <a:r>
              <a:rPr lang="en-US" sz="1500" dirty="0">
                <a:latin typeface="Arial" panose="020B0604020202020204" pitchFamily="34" charset="0"/>
                <a:cs typeface="Arial" panose="020B0604020202020204" pitchFamily="34" charset="0"/>
              </a:rPr>
              <a:t>    "seat": "14C",</a:t>
            </a:r>
          </a:p>
          <a:p>
            <a:pPr>
              <a:spcBef>
                <a:spcPts val="300"/>
              </a:spcBef>
              <a:spcAft>
                <a:spcPts val="300"/>
              </a:spcAft>
            </a:pPr>
            <a:r>
              <a:rPr lang="en-US" sz="1500" dirty="0">
                <a:latin typeface="Arial" panose="020B0604020202020204" pitchFamily="34" charset="0"/>
                <a:cs typeface="Arial" panose="020B0604020202020204" pitchFamily="34" charset="0"/>
              </a:rPr>
              <a:t>    "requests": [</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early_boarding</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window_seat</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"id": "c4991b4d2efc"</a:t>
            </a:r>
          </a:p>
          <a:p>
            <a:pPr>
              <a:spcBef>
                <a:spcPts val="300"/>
              </a:spcBef>
              <a:spcAft>
                <a:spcPts val="300"/>
              </a:spcAft>
            </a:pPr>
            <a:r>
              <a:rPr lang="en-US" sz="1500" dirty="0">
                <a:latin typeface="Arial" panose="020B0604020202020204" pitchFamily="34" charset="0"/>
                <a:cs typeface="Arial" panose="020B0604020202020204" pitchFamily="34" charset="0"/>
              </a:rPr>
              <a:t>}</a:t>
            </a:r>
          </a:p>
        </p:txBody>
      </p:sp>
      <p:sp>
        <p:nvSpPr>
          <p:cNvPr id="9" name="Speech Bubble: Rectangle 8">
            <a:extLst>
              <a:ext uri="{FF2B5EF4-FFF2-40B4-BE49-F238E27FC236}">
                <a16:creationId xmlns:a16="http://schemas.microsoft.com/office/drawing/2014/main" id="{138BDB70-FA3B-44B3-850F-C1CB95282023}"/>
              </a:ext>
            </a:extLst>
          </p:cNvPr>
          <p:cNvSpPr/>
          <p:nvPr/>
        </p:nvSpPr>
        <p:spPr bwMode="auto">
          <a:xfrm>
            <a:off x="3075411" y="4535041"/>
            <a:ext cx="2796000" cy="615553"/>
          </a:xfrm>
          <a:prstGeom prst="wedgeRectCallout">
            <a:avLst>
              <a:gd name="adj1" fmla="val -58271"/>
              <a:gd name="adj2" fmla="val -13619"/>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dirty="0">
                <a:gradFill>
                  <a:gsLst>
                    <a:gs pos="0">
                      <a:srgbClr val="505050"/>
                    </a:gs>
                    <a:gs pos="100000">
                      <a:srgbClr val="505050"/>
                    </a:gs>
                  </a:gsLst>
                </a:gradFill>
                <a:cs typeface="Arial" panose="020B0604020202020204" pitchFamily="34" charset="0"/>
              </a:rPr>
              <a:t>We are interested in querying an array internal to the document</a:t>
            </a:r>
            <a:endParaRPr lang="en-US" sz="1400"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12153FAD-6F00-814E-9483-B891B4D78D96}"/>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66834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5015683" cy="2693045"/>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a:t>
            </a:r>
            <a:r>
              <a:rPr lang="en-US" sz="1600" err="1"/>
              <a:t>tickets.assignedFlight.number</a:t>
            </a:r>
            <a:r>
              <a:rPr lang="en-US" sz="1600"/>
              <a:t>,</a:t>
            </a:r>
          </a:p>
          <a:p>
            <a:pPr>
              <a:spcBef>
                <a:spcPts val="300"/>
              </a:spcBef>
              <a:spcAft>
                <a:spcPts val="300"/>
              </a:spcAft>
            </a:pPr>
            <a:r>
              <a:rPr lang="en-US" sz="1600"/>
              <a:t>    </a:t>
            </a:r>
            <a:r>
              <a:rPr lang="en-US" sz="1600" err="1"/>
              <a:t>tickets.seat</a:t>
            </a:r>
            <a:r>
              <a:rPr lang="en-US" sz="1600"/>
              <a:t>,</a:t>
            </a:r>
          </a:p>
          <a:p>
            <a:pPr>
              <a:spcBef>
                <a:spcPts val="300"/>
              </a:spcBef>
              <a:spcAft>
                <a:spcPts val="300"/>
              </a:spcAft>
            </a:pPr>
            <a:r>
              <a:rPr lang="en-US" sz="1600"/>
              <a:t>    </a:t>
            </a:r>
            <a:r>
              <a:rPr lang="en-US" sz="1600" err="1"/>
              <a:t>ticket.requests</a:t>
            </a:r>
            <a:endParaRPr lang="en-US" sz="1600"/>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WHERE</a:t>
            </a:r>
          </a:p>
          <a:p>
            <a:pPr>
              <a:spcBef>
                <a:spcPts val="300"/>
              </a:spcBef>
              <a:spcAft>
                <a:spcPts val="300"/>
              </a:spcAft>
            </a:pPr>
            <a:r>
              <a:rPr lang="en-US" sz="1600"/>
              <a:t>    </a:t>
            </a:r>
            <a:r>
              <a:rPr lang="en-US" sz="1600" err="1"/>
              <a:t>ticket.requests</a:t>
            </a:r>
            <a:r>
              <a:rPr lang="en-US" sz="1600"/>
              <a:t>[1] == "</a:t>
            </a:r>
            <a:r>
              <a:rPr lang="en-US" sz="1600" err="1"/>
              <a:t>aisle_seat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213369"/>
            <a:ext cx="9246719"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We can filter on a particular array index position without JOIN: </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296540"/>
            <a:ext cx="5486400" cy="3016210"/>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kosher_meal</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
        <p:nvSpPr>
          <p:cNvPr id="11" name="Title 1">
            <a:extLst>
              <a:ext uri="{FF2B5EF4-FFF2-40B4-BE49-F238E27FC236}">
                <a16:creationId xmlns:a16="http://schemas.microsoft.com/office/drawing/2014/main" id="{755EE995-8AC7-4F6A-BCCF-0C8D3F3A9CAE}"/>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Tree>
    <p:extLst>
      <p:ext uri="{BB962C8B-B14F-4D97-AF65-F5344CB8AC3E}">
        <p14:creationId xmlns:p14="http://schemas.microsoft.com/office/powerpoint/2010/main" val="58417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726441" y="76864"/>
            <a:ext cx="10515600" cy="1325563"/>
          </a:xfrm>
        </p:spPr>
        <p:txBody>
          <a:bodyPr/>
          <a:lstStyle/>
          <a:p>
            <a:r>
              <a:rPr lang="en-US"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4386581" cy="2693045"/>
          </a:xfrm>
        </p:spPr>
        <p:txBody>
          <a:bodyPr anchor="ctr">
            <a:normAutofit/>
          </a:bodyPr>
          <a:lstStyle/>
          <a:p>
            <a:pPr>
              <a:spcBef>
                <a:spcPts val="300"/>
              </a:spcBef>
              <a:spcAft>
                <a:spcPts val="300"/>
              </a:spcAft>
            </a:pPr>
            <a:r>
              <a:rPr lang="en-US" sz="1600" dirty="0"/>
              <a:t>SELECT </a:t>
            </a:r>
          </a:p>
          <a:p>
            <a:pPr>
              <a:spcBef>
                <a:spcPts val="300"/>
              </a:spcBef>
              <a:spcAft>
                <a:spcPts val="300"/>
              </a:spcAft>
            </a:pPr>
            <a:r>
              <a:rPr lang="en-US" sz="1600" dirty="0"/>
              <a:t>    </a:t>
            </a:r>
            <a:r>
              <a:rPr lang="en-US" sz="1600" dirty="0" err="1"/>
              <a:t>tickets.assignedFlight.number</a:t>
            </a:r>
            <a:r>
              <a:rPr lang="en-US" sz="1600" dirty="0"/>
              <a:t>,</a:t>
            </a:r>
          </a:p>
          <a:p>
            <a:pPr>
              <a:spcBef>
                <a:spcPts val="300"/>
              </a:spcBef>
              <a:spcAft>
                <a:spcPts val="300"/>
              </a:spcAft>
            </a:pPr>
            <a:r>
              <a:rPr lang="en-US" sz="1600" dirty="0"/>
              <a:t>    </a:t>
            </a:r>
            <a:r>
              <a:rPr lang="en-US" sz="1600" dirty="0" err="1"/>
              <a:t>tickets.seat</a:t>
            </a:r>
            <a:r>
              <a:rPr lang="en-US" sz="1600" dirty="0"/>
              <a:t>,</a:t>
            </a:r>
          </a:p>
          <a:p>
            <a:pPr>
              <a:spcBef>
                <a:spcPts val="300"/>
              </a:spcBef>
              <a:spcAft>
                <a:spcPts val="300"/>
              </a:spcAft>
            </a:pPr>
            <a:r>
              <a:rPr lang="en-US" sz="1600" dirty="0"/>
              <a:t>    requests</a:t>
            </a:r>
          </a:p>
          <a:p>
            <a:pPr>
              <a:spcBef>
                <a:spcPts val="300"/>
              </a:spcBef>
              <a:spcAft>
                <a:spcPts val="300"/>
              </a:spcAft>
            </a:pPr>
            <a:r>
              <a:rPr lang="en-US" sz="1600" dirty="0"/>
              <a:t>FROM</a:t>
            </a:r>
          </a:p>
          <a:p>
            <a:pPr>
              <a:spcBef>
                <a:spcPts val="300"/>
              </a:spcBef>
              <a:spcAft>
                <a:spcPts val="300"/>
              </a:spcAft>
            </a:pPr>
            <a:r>
              <a:rPr lang="en-US" sz="1600" dirty="0"/>
              <a:t>    tickets</a:t>
            </a:r>
          </a:p>
          <a:p>
            <a:pPr>
              <a:spcBef>
                <a:spcPts val="300"/>
              </a:spcBef>
              <a:spcAft>
                <a:spcPts val="300"/>
              </a:spcAft>
            </a:pPr>
            <a:r>
              <a:rPr lang="en-US" sz="1600" dirty="0"/>
              <a:t>JOIN </a:t>
            </a:r>
          </a:p>
          <a:p>
            <a:pPr>
              <a:spcBef>
                <a:spcPts val="300"/>
              </a:spcBef>
              <a:spcAft>
                <a:spcPts val="300"/>
              </a:spcAft>
            </a:pPr>
            <a:r>
              <a:rPr lang="en-US" sz="1600" dirty="0"/>
              <a:t>    requests IN </a:t>
            </a:r>
            <a:r>
              <a:rPr lang="en-US" sz="1600" dirty="0" err="1"/>
              <a:t>tickets.requests</a:t>
            </a:r>
            <a:endParaRPr lang="en-US" sz="1600" dirty="0"/>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11284746" cy="58477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JOIN allows us to merge embedded documents or arrays across multiple documents and returned a flattened result set:</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41" y="1641684"/>
            <a:ext cx="5486400" cy="4816703"/>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200" dirty="0">
                <a:latin typeface="Arial" panose="020B0604020202020204" pitchFamily="34" charset="0"/>
                <a:cs typeface="Arial" panose="020B0604020202020204" pitchFamily="34" charset="0"/>
              </a:rPr>
              <a:t>[</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kosher_meal</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aisle_seat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early_boarding</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window_seat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TextBox 8">
            <a:extLst>
              <a:ext uri="{FF2B5EF4-FFF2-40B4-BE49-F238E27FC236}">
                <a16:creationId xmlns:a16="http://schemas.microsoft.com/office/drawing/2014/main" id="{6B08323E-780F-4345-9188-9A952497BCE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267809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296538"/>
            <a:ext cx="4386581" cy="3016210"/>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tickets.id, requests</a:t>
            </a:r>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JOIN </a:t>
            </a:r>
          </a:p>
          <a:p>
            <a:pPr>
              <a:spcBef>
                <a:spcPts val="300"/>
              </a:spcBef>
              <a:spcAft>
                <a:spcPts val="300"/>
              </a:spcAft>
            </a:pPr>
            <a:r>
              <a:rPr lang="en-US" sz="1600"/>
              <a:t>    requests IN </a:t>
            </a:r>
            <a:r>
              <a:rPr lang="en-US" sz="1600" err="1"/>
              <a:t>tickets.requests</a:t>
            </a:r>
            <a:endParaRPr lang="en-US" sz="1600"/>
          </a:p>
          <a:p>
            <a:pPr>
              <a:spcBef>
                <a:spcPts val="300"/>
              </a:spcBef>
              <a:spcAft>
                <a:spcPts val="300"/>
              </a:spcAft>
            </a:pPr>
            <a:r>
              <a:rPr lang="en-US" sz="1600"/>
              <a:t>WHERE</a:t>
            </a:r>
          </a:p>
          <a:p>
            <a:pPr>
              <a:spcBef>
                <a:spcPts val="300"/>
              </a:spcBef>
              <a:spcAft>
                <a:spcPts val="300"/>
              </a:spcAft>
            </a:pPr>
            <a:r>
              <a:rPr lang="en-US" sz="1600"/>
              <a:t>    requests </a:t>
            </a:r>
          </a:p>
          <a:p>
            <a:pPr>
              <a:spcBef>
                <a:spcPts val="300"/>
              </a:spcBef>
              <a:spcAft>
                <a:spcPts val="300"/>
              </a:spcAft>
            </a:pPr>
            <a:r>
              <a:rPr lang="en-US" sz="1600"/>
              <a:t>    IN ("</a:t>
            </a:r>
            <a:r>
              <a:rPr lang="en-US" sz="1600" err="1"/>
              <a:t>aisle_seat</a:t>
            </a:r>
            <a:r>
              <a:rPr lang="en-US" sz="1600"/>
              <a:t>", "</a:t>
            </a:r>
            <a:r>
              <a:rPr lang="en-US" sz="1600" err="1"/>
              <a:t>window_seat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Along with JOIN, we can also filter the cross products without knowing the array index position: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4956"/>
            <a:ext cx="5486400" cy="3339376"/>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"number":"F752","seat":"14C",</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window_seat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3301640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1620"/>
            <a:ext cx="10515600" cy="1325563"/>
          </a:xfrm>
        </p:spPr>
        <p:txBody>
          <a:bodyPr>
            <a:normAutofit/>
          </a:bodyPr>
          <a:lstStyle/>
          <a:p>
            <a:r>
              <a:rPr lang="en-US" sz="4000"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37713" y="1815549"/>
            <a:ext cx="10476021" cy="4770537"/>
          </a:xfrm>
        </p:spPr>
        <p:txBody>
          <a:bodyPr>
            <a:normAutofit/>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r>
              <a:rPr lang="en-US" sz="1800" dirty="0"/>
              <a:t>var </a:t>
            </a:r>
            <a:r>
              <a:rPr lang="en-US" sz="1800" dirty="0" err="1"/>
              <a:t>docQuery</a:t>
            </a:r>
            <a:r>
              <a:rPr lang="en-US" sz="1800" dirty="0"/>
              <a:t> = </a:t>
            </a:r>
            <a:r>
              <a:rPr lang="en-US" sz="1800" dirty="0" err="1"/>
              <a:t>query.AsDocumentQuery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while (</a:t>
            </a:r>
            <a:r>
              <a:rPr lang="en-US" sz="1800" dirty="0" err="1"/>
              <a:t>docQuery.HasMoreResults</a:t>
            </a:r>
            <a:r>
              <a:rPr lang="en-US" sz="1800" dirty="0"/>
              <a:t>)</a:t>
            </a:r>
          </a:p>
          <a:p>
            <a:pPr>
              <a:spcBef>
                <a:spcPts val="600"/>
              </a:spcBef>
              <a:spcAft>
                <a:spcPts val="600"/>
              </a:spcAft>
            </a:pPr>
            <a:r>
              <a:rPr lang="en-US" sz="1800" dirty="0"/>
              <a:t>{</a:t>
            </a:r>
          </a:p>
          <a:p>
            <a:pPr>
              <a:spcBef>
                <a:spcPts val="600"/>
              </a:spcBef>
              <a:spcAft>
                <a:spcPts val="600"/>
              </a:spcAft>
            </a:pPr>
            <a:r>
              <a:rPr lang="en-US" sz="1800" dirty="0"/>
              <a:t>    foreach (</a:t>
            </a:r>
            <a:r>
              <a:rPr lang="en-US" sz="1800" dirty="0" err="1"/>
              <a:t>ExampleEntity</a:t>
            </a:r>
            <a:r>
              <a:rPr lang="en-US" sz="1800" dirty="0"/>
              <a:t> item in await </a:t>
            </a:r>
            <a:r>
              <a:rPr lang="en-US" sz="1800" dirty="0" err="1"/>
              <a:t>query.ExecuteNextAsync</a:t>
            </a:r>
            <a:r>
              <a:rPr lang="en-US" sz="1800" dirty="0"/>
              <a:t>())</a:t>
            </a:r>
          </a:p>
          <a:p>
            <a:pPr>
              <a:spcBef>
                <a:spcPts val="600"/>
              </a:spcBef>
              <a:spcAft>
                <a:spcPts val="600"/>
              </a:spcAft>
            </a:pPr>
            <a:r>
              <a:rPr lang="en-US" sz="1800" dirty="0"/>
              <a:t>    {</a:t>
            </a:r>
          </a:p>
          <a:p>
            <a:pPr>
              <a:spcBef>
                <a:spcPts val="600"/>
              </a:spcBef>
              <a:spcAft>
                <a:spcPts val="600"/>
              </a:spcAft>
            </a:pPr>
            <a:r>
              <a:rPr lang="en-US" sz="1800" dirty="0"/>
              <a:t>        </a:t>
            </a:r>
            <a:r>
              <a:rPr lang="en-US" sz="1800" dirty="0" err="1"/>
              <a:t>results.Add</a:t>
            </a:r>
            <a:r>
              <a:rPr lang="en-US" sz="1800" dirty="0"/>
              <a:t>(item);</a:t>
            </a:r>
          </a:p>
          <a:p>
            <a:pPr>
              <a:spcBef>
                <a:spcPts val="600"/>
              </a:spcBef>
              <a:spcAft>
                <a:spcPts val="600"/>
              </a:spcAft>
            </a:pPr>
            <a:r>
              <a:rPr lang="en-US" sz="1800" dirty="0"/>
              <a:t>    }</a:t>
            </a:r>
          </a:p>
          <a:p>
            <a:pPr>
              <a:spcBef>
                <a:spcPts val="600"/>
              </a:spcBef>
              <a:spcAft>
                <a:spcPts val="600"/>
              </a:spcAft>
            </a:pPr>
            <a:r>
              <a:rPr lang="en-US" sz="1800" dirty="0"/>
              <a:t>}</a:t>
            </a:r>
            <a:endParaRPr lang="en-US" dirty="0"/>
          </a:p>
        </p:txBody>
      </p:sp>
      <p:grpSp>
        <p:nvGrpSpPr>
          <p:cNvPr id="7" name="Group 6">
            <a:extLst>
              <a:ext uri="{FF2B5EF4-FFF2-40B4-BE49-F238E27FC236}">
                <a16:creationId xmlns:a16="http://schemas.microsoft.com/office/drawing/2014/main" id="{AAC1F55C-EF12-40E9-B623-DBB9BC188183}"/>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09D89F8B-2A93-4649-8005-7B934776E15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FE2F8526-809A-4D64-BC57-FDCE77FF1415}"/>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3" name="Text Placeholder 2">
            <a:extLst>
              <a:ext uri="{FF2B5EF4-FFF2-40B4-BE49-F238E27FC236}">
                <a16:creationId xmlns:a16="http://schemas.microsoft.com/office/drawing/2014/main" id="{5EE4EBB5-867C-4D06-9BF6-0BF0792CC4F7}"/>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Straightforward approach to paginate the results:</a:t>
            </a:r>
          </a:p>
        </p:txBody>
      </p:sp>
    </p:spTree>
    <p:extLst>
      <p:ext uri="{BB962C8B-B14F-4D97-AF65-F5344CB8AC3E}">
        <p14:creationId xmlns:p14="http://schemas.microsoft.com/office/powerpoint/2010/main" val="69803364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lstStyle/>
          <a:p>
            <a:r>
              <a:rPr lang="en-US"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00855" y="1815550"/>
            <a:ext cx="10484124" cy="2587780"/>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r>
              <a:rPr lang="en-US" sz="1800" err="1"/>
              <a:t>var</a:t>
            </a:r>
            <a:r>
              <a:rPr lang="en-US" sz="1800"/>
              <a:t> </a:t>
            </a:r>
            <a:r>
              <a:rPr lang="en-US" sz="1800" err="1"/>
              <a:t>docQuery</a:t>
            </a:r>
            <a:r>
              <a:rPr lang="en-US" sz="1800"/>
              <a:t> = </a:t>
            </a:r>
            <a:r>
              <a:rPr lang="en-US" sz="1800" err="1"/>
              <a:t>query.AsDocumentQuery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a:t>
            </a:r>
            <a:endParaRPr lang="en-US"/>
          </a:p>
        </p:txBody>
      </p:sp>
      <p:sp>
        <p:nvSpPr>
          <p:cNvPr id="3" name="Speech Bubble: Rectangle 2">
            <a:extLst>
              <a:ext uri="{FF2B5EF4-FFF2-40B4-BE49-F238E27FC236}">
                <a16:creationId xmlns:a16="http://schemas.microsoft.com/office/drawing/2014/main" id="{8E058E3F-7270-4262-A6EF-3A02D648F290}"/>
              </a:ext>
            </a:extLst>
          </p:cNvPr>
          <p:cNvSpPr/>
          <p:nvPr/>
        </p:nvSpPr>
        <p:spPr bwMode="auto">
          <a:xfrm>
            <a:off x="2740131" y="4100436"/>
            <a:ext cx="3093720" cy="615553"/>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b="1" dirty="0" err="1">
                <a:gradFill>
                  <a:gsLst>
                    <a:gs pos="0">
                      <a:srgbClr val="505050"/>
                    </a:gs>
                    <a:gs pos="100000">
                      <a:srgbClr val="505050"/>
                    </a:gs>
                  </a:gsLst>
                </a:gradFill>
                <a:latin typeface="Arial" panose="020B0604020202020204" pitchFamily="34" charset="0"/>
                <a:cs typeface="Arial" panose="020B0604020202020204" pitchFamily="34" charset="0"/>
              </a:rPr>
              <a:t>ToList</a:t>
            </a:r>
            <a:r>
              <a:rPr lang="en-US" sz="1400" b="1" dirty="0">
                <a:gradFill>
                  <a:gsLst>
                    <a:gs pos="0">
                      <a:srgbClr val="505050"/>
                    </a:gs>
                    <a:gs pos="100000">
                      <a:srgbClr val="505050"/>
                    </a:gs>
                  </a:gsLst>
                </a:gradFill>
                <a:latin typeface="Arial" panose="020B0604020202020204" pitchFamily="34" charset="0"/>
                <a:cs typeface="Arial" panose="020B0604020202020204" pitchFamily="34" charset="0"/>
              </a:rPr>
              <a:t>() </a:t>
            </a:r>
            <a:r>
              <a:rPr lang="en-US" sz="1400" dirty="0">
                <a:gradFill>
                  <a:gsLst>
                    <a:gs pos="0">
                      <a:srgbClr val="505050"/>
                    </a:gs>
                    <a:gs pos="100000">
                      <a:srgbClr val="505050"/>
                    </a:gs>
                  </a:gsLst>
                </a:gradFill>
              </a:rPr>
              <a:t>automatically iterates through all pages</a:t>
            </a:r>
          </a:p>
        </p:txBody>
      </p:sp>
      <p:grpSp>
        <p:nvGrpSpPr>
          <p:cNvPr id="8" name="Group 7">
            <a:extLst>
              <a:ext uri="{FF2B5EF4-FFF2-40B4-BE49-F238E27FC236}">
                <a16:creationId xmlns:a16="http://schemas.microsoft.com/office/drawing/2014/main" id="{CEDAD742-E097-468C-B398-70CC49C61287}"/>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1EACC1E8-33B6-4CA6-AEDE-335FBA61019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E2077257-DFA9-48EB-B3E4-FB8E870831B4}"/>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 name="Text Placeholder 2">
            <a:extLst>
              <a:ext uri="{FF2B5EF4-FFF2-40B4-BE49-F238E27FC236}">
                <a16:creationId xmlns:a16="http://schemas.microsoft.com/office/drawing/2014/main" id="{8FEEDF8E-5389-4CEE-BD0A-391758F4B332}"/>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ToList</a:t>
            </a:r>
            <a:r>
              <a:rPr lang="en-US" sz="16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374352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1"/>
            <a:ext cx="11655840" cy="899665"/>
          </a:xfrm>
        </p:spPr>
        <p:txBody>
          <a:bodyPr/>
          <a:lstStyle/>
          <a:p>
            <a:r>
              <a:rPr lang="en-US" dirty="0">
                <a:latin typeface="+mn-lt"/>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86795"/>
            <a:ext cx="11653522" cy="3908762"/>
          </a:xfrm>
        </p:spPr>
        <p:txBody>
          <a:bodyPr>
            <a:normAutofit/>
          </a:bodyPr>
          <a:lstStyle/>
          <a:p>
            <a:pPr>
              <a:spcBef>
                <a:spcPts val="600"/>
              </a:spcBef>
              <a:spcAft>
                <a:spcPts val="600"/>
              </a:spcAft>
            </a:pPr>
            <a:r>
              <a:rPr lang="en-US" sz="1800"/>
              <a:t>Iterator&lt;Document&gt; documents = </a:t>
            </a:r>
            <a:r>
              <a:rPr lang="en-US" sz="1800" err="1"/>
              <a:t>client.queryDocuments</a:t>
            </a:r>
            <a:r>
              <a:rPr lang="en-US" sz="1800"/>
              <a:t>(</a:t>
            </a:r>
          </a:p>
          <a:p>
            <a:pPr>
              <a:spcBef>
                <a:spcPts val="600"/>
              </a:spcBef>
              <a:spcAft>
                <a:spcPts val="600"/>
              </a:spcAft>
            </a:pPr>
            <a:r>
              <a:rPr lang="en-US" sz="1800"/>
              <a:t>    collectionLink, </a:t>
            </a:r>
          </a:p>
          <a:p>
            <a:pPr>
              <a:spcBef>
                <a:spcPts val="600"/>
              </a:spcBef>
              <a:spcAft>
                <a:spcPts val="600"/>
              </a:spcAft>
            </a:pPr>
            <a:r>
              <a:rPr lang="en-US" sz="1800"/>
              <a:t>    queryString, </a:t>
            </a:r>
          </a:p>
          <a:p>
            <a:pPr>
              <a:spcBef>
                <a:spcPts val="600"/>
              </a:spcBef>
              <a:spcAft>
                <a:spcPts val="600"/>
              </a:spcAft>
            </a:pPr>
            <a:r>
              <a:rPr lang="en-US" sz="1800"/>
              <a:t>    options</a:t>
            </a:r>
          </a:p>
          <a:p>
            <a:pPr>
              <a:spcBef>
                <a:spcPts val="600"/>
              </a:spcBef>
              <a:spcAft>
                <a:spcPts val="600"/>
              </a:spcAft>
            </a:pPr>
            <a:r>
              <a:rPr lang="en-US" sz="1800"/>
              <a:t>).</a:t>
            </a:r>
            <a:r>
              <a:rPr lang="en-US" sz="1800" err="1"/>
              <a:t>getQueryIterator</a:t>
            </a:r>
            <a:r>
              <a:rPr lang="en-US" sz="1800"/>
              <a:t>();</a:t>
            </a:r>
          </a:p>
          <a:p>
            <a:pPr>
              <a:spcBef>
                <a:spcPts val="600"/>
              </a:spcBef>
              <a:spcAft>
                <a:spcPts val="600"/>
              </a:spcAft>
            </a:pPr>
            <a:endParaRPr lang="en-US" sz="1800"/>
          </a:p>
          <a:p>
            <a:pPr>
              <a:spcBef>
                <a:spcPts val="600"/>
              </a:spcBef>
              <a:spcAft>
                <a:spcPts val="600"/>
              </a:spcAft>
            </a:pPr>
            <a:r>
              <a:rPr lang="en-US" sz="1800"/>
              <a:t>while(</a:t>
            </a:r>
            <a:r>
              <a:rPr lang="en-US" sz="1800" err="1"/>
              <a:t>documents.hasNext</a:t>
            </a:r>
            <a:r>
              <a:rPr lang="en-US" sz="1800"/>
              <a:t>()) {</a:t>
            </a:r>
          </a:p>
          <a:p>
            <a:pPr>
              <a:spcBef>
                <a:spcPts val="600"/>
              </a:spcBef>
              <a:spcAft>
                <a:spcPts val="600"/>
              </a:spcAft>
            </a:pPr>
            <a:r>
              <a:rPr lang="en-US" sz="1800"/>
              <a:t>    Document current = </a:t>
            </a:r>
            <a:r>
              <a:rPr lang="en-US" sz="1800" err="1"/>
              <a:t>documents.next</a:t>
            </a:r>
            <a:r>
              <a:rPr lang="en-US" sz="1800"/>
              <a:t>();</a:t>
            </a:r>
          </a:p>
          <a:p>
            <a:pPr>
              <a:spcBef>
                <a:spcPts val="600"/>
              </a:spcBef>
              <a:spcAft>
                <a:spcPts val="600"/>
              </a:spcAft>
            </a:pPr>
            <a:r>
              <a:rPr lang="en-US" sz="1800"/>
              <a:t>}</a:t>
            </a:r>
          </a:p>
        </p:txBody>
      </p:sp>
      <p:pic>
        <p:nvPicPr>
          <p:cNvPr id="7" name="Picture 6">
            <a:extLst>
              <a:ext uri="{FF2B5EF4-FFF2-40B4-BE49-F238E27FC236}">
                <a16:creationId xmlns:a16="http://schemas.microsoft.com/office/drawing/2014/main" id="{FC96F7A1-268F-4C54-AADB-28DF2B21EFCC}"/>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3" name="Text Placeholder 2">
            <a:extLst>
              <a:ext uri="{FF2B5EF4-FFF2-40B4-BE49-F238E27FC236}">
                <a16:creationId xmlns:a16="http://schemas.microsoft.com/office/drawing/2014/main" id="{B41881DF-BD1B-4960-8880-A251AA2779C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hasNext</a:t>
            </a:r>
            <a:r>
              <a:rPr lang="en-US" sz="1600" dirty="0">
                <a:solidFill>
                  <a:schemeClr val="tx1"/>
                </a:solidFill>
                <a:latin typeface="Arial" panose="020B0604020202020204" pitchFamily="34" charset="0"/>
                <a:cs typeface="Arial" panose="020B0604020202020204" pitchFamily="34" charset="0"/>
              </a:rPr>
              <a:t>() in Java:</a:t>
            </a:r>
          </a:p>
        </p:txBody>
      </p:sp>
    </p:spTree>
    <p:extLst>
      <p:ext uri="{BB962C8B-B14F-4D97-AF65-F5344CB8AC3E}">
        <p14:creationId xmlns:p14="http://schemas.microsoft.com/office/powerpoint/2010/main" val="4242610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1423"/>
            <a:ext cx="10515600" cy="1325563"/>
          </a:xfrm>
        </p:spPr>
        <p:txBody>
          <a:bodyPr>
            <a:normAutofit/>
          </a:bodyPr>
          <a:lstStyle/>
          <a:p>
            <a:r>
              <a:rPr lang="en-US" sz="4000" dirty="0" err="1">
                <a:latin typeface="Arial" panose="020B0604020202020204" pitchFamily="34" charset="0"/>
                <a:cs typeface="Arial" panose="020B0604020202020204" pitchFamily="34" charset="0"/>
              </a:rPr>
              <a:t>Sql</a:t>
            </a:r>
            <a:r>
              <a:rPr lang="en-US" sz="4000" dirty="0">
                <a:latin typeface="Arial" panose="020B0604020202020204" pitchFamily="34" charset="0"/>
                <a:cs typeface="Arial" panose="020B0604020202020204" pitchFamily="34" charset="0"/>
              </a:rPr>
              <a:t> Query Parametrization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a:t>
            </a:r>
          </a:p>
          <a:p>
            <a:pPr>
              <a:spcBef>
                <a:spcPts val="600"/>
              </a:spcBef>
              <a:spcAft>
                <a:spcPts val="600"/>
              </a:spcAft>
            </a:pPr>
            <a:r>
              <a:rPr lang="en-US" sz="1800"/>
              <a:t>    new </a:t>
            </a:r>
            <a:r>
              <a:rPr lang="en-US" sz="1800" err="1"/>
              <a:t>SqlQuerySpec</a:t>
            </a:r>
            <a:endParaRPr lang="en-US" sz="1800"/>
          </a:p>
          <a:p>
            <a:pPr>
              <a:spcBef>
                <a:spcPts val="600"/>
              </a:spcBef>
              <a:spcAft>
                <a:spcPts val="600"/>
              </a:spcAft>
            </a:pPr>
            <a:r>
              <a:rPr lang="en-US" sz="1800"/>
              <a:t>    {</a:t>
            </a:r>
          </a:p>
          <a:p>
            <a:pPr>
              <a:spcBef>
                <a:spcPts val="600"/>
              </a:spcBef>
              <a:spcAft>
                <a:spcPts val="600"/>
              </a:spcAft>
            </a:pPr>
            <a:r>
              <a:rPr lang="en-US" sz="1800"/>
              <a:t>        </a:t>
            </a:r>
            <a:r>
              <a:rPr lang="en-US" sz="1800" err="1"/>
              <a:t>QueryText</a:t>
            </a:r>
            <a:r>
              <a:rPr lang="en-US" sz="1800"/>
              <a:t> = "SELECT * FROM dataset s WHERE (s.id = @id)",</a:t>
            </a:r>
          </a:p>
          <a:p>
            <a:pPr>
              <a:spcBef>
                <a:spcPts val="600"/>
              </a:spcBef>
              <a:spcAft>
                <a:spcPts val="600"/>
              </a:spcAft>
            </a:pPr>
            <a:r>
              <a:rPr lang="en-US" sz="1800"/>
              <a:t>        Parameters = new </a:t>
            </a:r>
            <a:r>
              <a:rPr lang="en-US" sz="1800" err="1"/>
              <a:t>SqlParameterCollection</a:t>
            </a:r>
            <a:endParaRPr lang="en-US" sz="1800"/>
          </a:p>
          <a:p>
            <a:pPr>
              <a:spcBef>
                <a:spcPts val="600"/>
              </a:spcBef>
              <a:spcAft>
                <a:spcPts val="600"/>
              </a:spcAft>
            </a:pPr>
            <a:r>
              <a:rPr lang="en-US" sz="1800"/>
              <a:t>        {</a:t>
            </a:r>
          </a:p>
          <a:p>
            <a:pPr>
              <a:spcBef>
                <a:spcPts val="600"/>
              </a:spcBef>
              <a:spcAft>
                <a:spcPts val="600"/>
              </a:spcAft>
            </a:pPr>
            <a:r>
              <a:rPr lang="en-US" sz="1800"/>
              <a:t>            new </a:t>
            </a:r>
            <a:r>
              <a:rPr lang="en-US" sz="1800" err="1"/>
              <a:t>SqlParameter</a:t>
            </a:r>
            <a:r>
              <a:rPr lang="en-US" sz="1800"/>
              <a:t>("@id", “</a:t>
            </a:r>
            <a:r>
              <a:rPr lang="en-US" sz="1800" err="1"/>
              <a:t>exampleIdentifier</a:t>
            </a:r>
            <a:r>
              <a:rPr lang="en-US" sz="1800"/>
              <a:t>")</a:t>
            </a:r>
          </a:p>
          <a:p>
            <a:pPr>
              <a:spcBef>
                <a:spcPts val="600"/>
              </a:spcBef>
              <a:spcAft>
                <a:spcPts val="600"/>
              </a:spcAft>
            </a:pPr>
            <a:r>
              <a:rPr lang="en-US" sz="1800"/>
              <a:t>        }</a:t>
            </a:r>
          </a:p>
          <a:p>
            <a:pPr>
              <a:spcBef>
                <a:spcPts val="600"/>
              </a:spcBef>
              <a:spcAft>
                <a:spcPts val="600"/>
              </a:spcAft>
            </a:pPr>
            <a:r>
              <a:rPr lang="en-US" sz="1800"/>
              <a:t>    }, options</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&lt;</a:t>
            </a:r>
            <a:r>
              <a:rPr lang="en-US" sz="1800" err="1"/>
              <a:t>ExampleEntity</a:t>
            </a:r>
            <a:r>
              <a:rPr lang="en-US" sz="1800"/>
              <a:t>&gt;();</a:t>
            </a:r>
            <a:endParaRPr lang="en-US"/>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91240418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536"/>
            <a:ext cx="10515600" cy="1325563"/>
          </a:xfrm>
        </p:spPr>
        <p:txBody>
          <a:bodyPr>
            <a:normAutofit/>
          </a:bodyPr>
          <a:lstStyle/>
          <a:p>
            <a:r>
              <a:rPr lang="en-US" sz="4000" dirty="0">
                <a:latin typeface="Arial" panose="020B0604020202020204" pitchFamily="34" charset="0"/>
                <a:cs typeface="Arial" panose="020B0604020202020204" pitchFamily="34" charset="0"/>
              </a:rPr>
              <a:t>SQL Query In </a:t>
            </a:r>
            <a:r>
              <a:rPr lang="en-US" sz="4000" dirty="0" err="1">
                <a:latin typeface="Arial" panose="020B0604020202020204" pitchFamily="34" charset="0"/>
                <a:cs typeface="Arial" panose="020B0604020202020204" pitchFamily="34" charset="0"/>
              </a:rPr>
              <a:t>Linq</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428485"/>
            <a:ext cx="11653522" cy="4339650"/>
          </a:xfrm>
        </p:spPr>
        <p:txBody>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endParaRPr lang="en-US" sz="1800" dirty="0"/>
          </a:p>
          <a:p>
            <a:pPr>
              <a:spcBef>
                <a:spcPts val="600"/>
              </a:spcBef>
              <a:spcAft>
                <a:spcPts val="600"/>
              </a:spcAft>
            </a:pPr>
            <a:r>
              <a:rPr lang="en-US" sz="1800" dirty="0"/>
              <a:t>var </a:t>
            </a:r>
            <a:r>
              <a:rPr lang="en-US" sz="1800" dirty="0" err="1"/>
              <a:t>docQuery</a:t>
            </a:r>
            <a:r>
              <a:rPr lang="en-US" sz="1800" dirty="0"/>
              <a:t> = query</a:t>
            </a:r>
          </a:p>
          <a:p>
            <a:pPr>
              <a:spcBef>
                <a:spcPts val="600"/>
              </a:spcBef>
              <a:spcAft>
                <a:spcPts val="600"/>
              </a:spcAft>
            </a:pPr>
            <a:r>
              <a:rPr lang="en-US" sz="1800" dirty="0"/>
              <a:t>                .Where(s =&gt; </a:t>
            </a:r>
            <a:r>
              <a:rPr lang="en-US" sz="1800" dirty="0" err="1"/>
              <a:t>s.LastName</a:t>
            </a:r>
            <a:r>
              <a:rPr lang="en-US" sz="1800" dirty="0"/>
              <a:t> == "Andersen")</a:t>
            </a:r>
          </a:p>
          <a:p>
            <a:pPr>
              <a:spcBef>
                <a:spcPts val="600"/>
              </a:spcBef>
              <a:spcAft>
                <a:spcPts val="600"/>
              </a:spcAft>
            </a:pPr>
            <a:r>
              <a:rPr lang="en-US" sz="1800" dirty="0"/>
              <a:t>                .Select(s =&gt; new { Name = </a:t>
            </a:r>
            <a:r>
              <a:rPr lang="en-US" sz="1800" dirty="0" err="1"/>
              <a:t>s.LastName</a:t>
            </a:r>
            <a:r>
              <a:rPr lang="en-US" sz="1800" dirty="0"/>
              <a:t> })</a:t>
            </a:r>
          </a:p>
          <a:p>
            <a:pPr>
              <a:spcBef>
                <a:spcPts val="600"/>
              </a:spcBef>
              <a:spcAft>
                <a:spcPts val="600"/>
              </a:spcAft>
            </a:pPr>
            <a:r>
              <a:rPr lang="en-US" sz="1800" dirty="0"/>
              <a:t>                .</a:t>
            </a:r>
            <a:r>
              <a:rPr lang="en-US" sz="1800" dirty="0" err="1"/>
              <a:t>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results = </a:t>
            </a:r>
            <a:r>
              <a:rPr lang="en-US" sz="1800" dirty="0" err="1"/>
              <a:t>query.ToList</a:t>
            </a:r>
            <a:r>
              <a:rPr lang="en-US" sz="1800" dirty="0"/>
              <a:t>&lt;</a:t>
            </a:r>
            <a:r>
              <a:rPr lang="en-US" sz="1800" dirty="0" err="1"/>
              <a:t>ExampleEntity</a:t>
            </a:r>
            <a:r>
              <a:rPr lang="en-US" sz="1800" dirty="0"/>
              <a:t>&gt;();</a:t>
            </a:r>
          </a:p>
          <a:p>
            <a:pPr>
              <a:spcBef>
                <a:spcPts val="600"/>
              </a:spcBef>
              <a:spcAft>
                <a:spcPts val="600"/>
              </a:spcAft>
            </a:pPr>
            <a:endParaRPr lang="en-US" sz="1800" dirty="0"/>
          </a:p>
        </p:txBody>
      </p:sp>
      <p:grpSp>
        <p:nvGrpSpPr>
          <p:cNvPr id="8" name="Group 7">
            <a:extLst>
              <a:ext uri="{FF2B5EF4-FFF2-40B4-BE49-F238E27FC236}">
                <a16:creationId xmlns:a16="http://schemas.microsoft.com/office/drawing/2014/main" id="{701917B4-6F52-4CA4-9551-BB5A1A3E71F5}"/>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73D20E95-5BFD-423E-84CD-DB6709ACB11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85FFA00F-BEAB-4626-A375-D94F17C8318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202202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a:xfrm>
            <a:off x="266918" y="235029"/>
            <a:ext cx="11655840" cy="899665"/>
          </a:xfrm>
        </p:spPr>
        <p:txBody>
          <a:bodyPr/>
          <a:lstStyle/>
          <a:p>
            <a:r>
              <a:rPr lang="en-US"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6919" y="1552074"/>
            <a:ext cx="11655839" cy="5070897"/>
          </a:xfrm>
        </p:spPr>
        <p:txBody>
          <a:bodyPr/>
          <a:lstStyle/>
          <a:p>
            <a:r>
              <a:rPr lang="en-US" sz="2400" dirty="0"/>
              <a:t>Some important Cosmos DB query performance factors include:</a:t>
            </a:r>
            <a:endParaRPr lang="en-US" sz="2400" b="0" dirty="0">
              <a:solidFill>
                <a:schemeClr val="tx1"/>
              </a:solidFill>
            </a:endParaRPr>
          </a:p>
          <a:p>
            <a:pPr marL="336145" lvl="1" indent="0">
              <a:lnSpc>
                <a:spcPct val="100000"/>
              </a:lnSpc>
              <a:buNone/>
            </a:pPr>
            <a:endParaRPr lang="en-US" dirty="0">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Provisioned throughput	</a:t>
            </a:r>
          </a:p>
          <a:p>
            <a:pPr lvl="2" indent="0">
              <a:lnSpc>
                <a:spcPct val="100000"/>
              </a:lnSpc>
              <a:buNone/>
            </a:pPr>
            <a:r>
              <a:rPr lang="en-US" sz="2400" b="0" dirty="0">
                <a:solidFill>
                  <a:schemeClr val="tx1"/>
                </a:solidFill>
                <a:latin typeface="+mn-lt"/>
              </a:rPr>
              <a:t>Measure RU per query, and ensure that you have the required provisioned throughput for your queries</a:t>
            </a: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Partitioning and partition keys</a:t>
            </a:r>
          </a:p>
          <a:p>
            <a:pPr lvl="2" indent="0">
              <a:lnSpc>
                <a:spcPct val="100000"/>
              </a:lnSpc>
              <a:buNone/>
            </a:pPr>
            <a:r>
              <a:rPr lang="en-US" sz="2400" b="0" dirty="0">
                <a:solidFill>
                  <a:schemeClr val="tx1"/>
                </a:solidFill>
                <a:latin typeface="+mn-lt"/>
              </a:rPr>
              <a:t>Favor queries with the partition key value in the filter clause for low latency</a:t>
            </a:r>
            <a:endParaRPr lang="en-US" sz="2400" dirty="0"/>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SDK and query options</a:t>
            </a:r>
          </a:p>
          <a:p>
            <a:pPr lvl="2" indent="0">
              <a:lnSpc>
                <a:spcPct val="100000"/>
              </a:lnSpc>
              <a:buNone/>
            </a:pPr>
            <a:r>
              <a:rPr lang="en-US" sz="2400" b="0" dirty="0">
                <a:solidFill>
                  <a:schemeClr val="tx1"/>
                </a:solidFill>
                <a:latin typeface="+mn-lt"/>
              </a:rPr>
              <a:t>Follow SDK best practices like direct connectivity, and tune client-side query execution options</a:t>
            </a:r>
          </a:p>
          <a:p>
            <a:pPr marL="336145" lvl="1" indent="0">
              <a:lnSpc>
                <a:spcPct val="100000"/>
              </a:lnSpc>
              <a:buNone/>
            </a:pPr>
            <a:r>
              <a:rPr lang="en-US" dirty="0">
                <a:latin typeface="Arial" panose="020B0604020202020204" pitchFamily="34" charset="0"/>
                <a:cs typeface="Arial" panose="020B0604020202020204" pitchFamily="34" charset="0"/>
              </a:rPr>
              <a:t>Network latency</a:t>
            </a:r>
          </a:p>
          <a:p>
            <a:pPr lvl="2" indent="0">
              <a:lnSpc>
                <a:spcPct val="100000"/>
              </a:lnSpc>
              <a:buNone/>
            </a:pPr>
            <a:r>
              <a:rPr lang="en-US" sz="2400" dirty="0"/>
              <a:t>Account for network overhead in measurement, and use multi-homing APIs to read from the nearest region</a:t>
            </a:r>
            <a:endParaRPr lang="en-US" sz="2400" b="0" dirty="0">
              <a:solidFill>
                <a:schemeClr val="tx1"/>
              </a:solidFill>
              <a:latin typeface="+mn-lt"/>
            </a:endParaRPr>
          </a:p>
        </p:txBody>
      </p:sp>
    </p:spTree>
    <p:extLst>
      <p:ext uri="{BB962C8B-B14F-4D97-AF65-F5344CB8AC3E}">
        <p14:creationId xmlns:p14="http://schemas.microsoft.com/office/powerpoint/2010/main" val="45871148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821411"/>
            <a:ext cx="11655839" cy="3865161"/>
          </a:xfrm>
        </p:spPr>
        <p:txBody>
          <a:bodyPr/>
          <a:lstStyle/>
          <a:p>
            <a:pPr>
              <a:lnSpc>
                <a:spcPct val="100000"/>
              </a:lnSpc>
            </a:pPr>
            <a:r>
              <a:rPr lang="en-US" sz="2400" dirty="0"/>
              <a:t>Additional important Cosmos DB query performance factors include:</a:t>
            </a:r>
          </a:p>
          <a:p>
            <a:pPr marL="336145" lvl="1" indent="0">
              <a:lnSpc>
                <a:spcPct val="100000"/>
              </a:lnSpc>
              <a:buNone/>
            </a:pPr>
            <a:endParaRPr lang="en-US" b="0" dirty="0">
              <a:solidFill>
                <a:schemeClr val="tx1"/>
              </a:solidFill>
              <a:latin typeface="+mn-lt"/>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Indexing Policy</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Ensure that you have the required indexing paths/policy for the query</a:t>
            </a:r>
          </a:p>
          <a:p>
            <a:pPr marL="336145" lvl="1" indent="0">
              <a:lnSpc>
                <a:spcPct val="100000"/>
              </a:lnSpc>
              <a:buNone/>
            </a:pPr>
            <a:r>
              <a:rPr lang="en-US" dirty="0">
                <a:latin typeface="Arial" panose="020B0604020202020204" pitchFamily="34" charset="0"/>
                <a:cs typeface="Arial" panose="020B0604020202020204" pitchFamily="34" charset="0"/>
              </a:rPr>
              <a:t>Query Complexity</a:t>
            </a:r>
          </a:p>
          <a:p>
            <a:pPr marL="336145" lvl="1" indent="0">
              <a:lnSpc>
                <a:spcPct val="100000"/>
              </a:lnSpc>
              <a:buNone/>
            </a:pPr>
            <a:r>
              <a:rPr lang="en-US" dirty="0"/>
              <a:t>	Use simple queries to enable greater scale.</a:t>
            </a:r>
            <a:endParaRPr lang="en-US" dirty="0">
              <a:solidFill>
                <a:schemeClr val="tx1"/>
              </a:solidFill>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Query execution metrics	</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Analyze the query execution metrics to identify potential rewrites of query and data 	shapes</a:t>
            </a:r>
            <a:endParaRPr lang="en-US" sz="2400" dirty="0"/>
          </a:p>
        </p:txBody>
      </p:sp>
    </p:spTree>
    <p:extLst>
      <p:ext uri="{BB962C8B-B14F-4D97-AF65-F5344CB8AC3E}">
        <p14:creationId xmlns:p14="http://schemas.microsoft.com/office/powerpoint/2010/main" val="285057176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456F-EB97-4B90-BB2F-59BDCF459DD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Query Parallelism</a:t>
            </a:r>
          </a:p>
        </p:txBody>
      </p:sp>
      <p:sp>
        <p:nvSpPr>
          <p:cNvPr id="3" name="Text Placeholder 2">
            <a:extLst>
              <a:ext uri="{FF2B5EF4-FFF2-40B4-BE49-F238E27FC236}">
                <a16:creationId xmlns:a16="http://schemas.microsoft.com/office/drawing/2014/main" id="{AFCBD0CF-C8B4-4F4B-8806-8876E307F598}"/>
              </a:ext>
            </a:extLst>
          </p:cNvPr>
          <p:cNvSpPr>
            <a:spLocks noGrp="1"/>
          </p:cNvSpPr>
          <p:nvPr>
            <p:ph type="body" sz="quarter" idx="10"/>
          </p:nvPr>
        </p:nvSpPr>
        <p:spPr>
          <a:xfrm>
            <a:off x="216532" y="1925685"/>
            <a:ext cx="7242669" cy="2821285"/>
          </a:xfrm>
        </p:spPr>
        <p:txBody>
          <a:bodyPr/>
          <a:lstStyle/>
          <a:p>
            <a:r>
              <a:rPr lang="en-US" sz="1600"/>
              <a:t>Cross-Partition queries can be parallelized to use as many threads as possible</a:t>
            </a:r>
          </a:p>
          <a:p>
            <a:endParaRPr lang="en-US" sz="1600" b="0">
              <a:solidFill>
                <a:schemeClr val="tx1"/>
              </a:solidFill>
            </a:endParaRPr>
          </a:p>
          <a:p>
            <a:r>
              <a:rPr lang="en-US" sz="1600" b="0">
                <a:solidFill>
                  <a:schemeClr val="tx1"/>
                </a:solidFill>
                <a:latin typeface="+mn-lt"/>
              </a:rPr>
              <a:t>Modern processors ship with both physical and virtual (hyper-threading) cores. For any given cross-partition query, the SDK can use concurrent threads to issue the query across the underlying partitions.</a:t>
            </a:r>
          </a:p>
          <a:p>
            <a:endParaRPr lang="en-US" sz="1600" b="0">
              <a:solidFill>
                <a:schemeClr val="tx1"/>
              </a:solidFill>
              <a:latin typeface="+mn-lt"/>
            </a:endParaRPr>
          </a:p>
          <a:p>
            <a:r>
              <a:rPr lang="en-US" sz="1600" b="0">
                <a:solidFill>
                  <a:schemeClr val="tx1"/>
                </a:solidFill>
                <a:latin typeface="+mn-lt"/>
              </a:rPr>
              <a:t>By default, the SDK uses a </a:t>
            </a:r>
            <a:r>
              <a:rPr lang="en-US" sz="1600">
                <a:solidFill>
                  <a:schemeClr val="tx1"/>
                </a:solidFill>
                <a:latin typeface="+mn-lt"/>
              </a:rPr>
              <a:t>slow start algorithm </a:t>
            </a:r>
            <a:r>
              <a:rPr lang="en-US" sz="1600" b="0">
                <a:solidFill>
                  <a:schemeClr val="tx1"/>
                </a:solidFill>
                <a:latin typeface="+mn-lt"/>
              </a:rPr>
              <a:t>for cross-partition queries, increasing the amount of threads over time. This increase is exponential up to any physical or network limitations.</a:t>
            </a:r>
          </a:p>
        </p:txBody>
      </p:sp>
      <p:grpSp>
        <p:nvGrpSpPr>
          <p:cNvPr id="68" name="Group 67">
            <a:extLst>
              <a:ext uri="{FF2B5EF4-FFF2-40B4-BE49-F238E27FC236}">
                <a16:creationId xmlns:a16="http://schemas.microsoft.com/office/drawing/2014/main" id="{A314706A-5796-474B-B25E-895B47CD66C2}"/>
              </a:ext>
            </a:extLst>
          </p:cNvPr>
          <p:cNvGrpSpPr/>
          <p:nvPr/>
        </p:nvGrpSpPr>
        <p:grpSpPr>
          <a:xfrm>
            <a:off x="619767" y="5093046"/>
            <a:ext cx="3861620" cy="991540"/>
            <a:chOff x="599219" y="4081772"/>
            <a:chExt cx="3861620" cy="991540"/>
          </a:xfrm>
        </p:grpSpPr>
        <p:grpSp>
          <p:nvGrpSpPr>
            <p:cNvPr id="6" name="Group 5">
              <a:extLst>
                <a:ext uri="{FF2B5EF4-FFF2-40B4-BE49-F238E27FC236}">
                  <a16:creationId xmlns:a16="http://schemas.microsoft.com/office/drawing/2014/main" id="{F8A8A7E8-4571-405B-B9BA-9B3B616A4750}"/>
                </a:ext>
              </a:extLst>
            </p:cNvPr>
            <p:cNvGrpSpPr>
              <a:grpSpLocks noChangeAspect="1"/>
            </p:cNvGrpSpPr>
            <p:nvPr/>
          </p:nvGrpSpPr>
          <p:grpSpPr>
            <a:xfrm>
              <a:off x="3455286" y="4081772"/>
              <a:ext cx="1005553" cy="866715"/>
              <a:chOff x="9192685" y="1928658"/>
              <a:chExt cx="644698" cy="555680"/>
            </a:xfrm>
          </p:grpSpPr>
          <p:sp>
            <p:nvSpPr>
              <p:cNvPr id="7" name="Star: 4 Points 8">
                <a:extLst>
                  <a:ext uri="{FF2B5EF4-FFF2-40B4-BE49-F238E27FC236}">
                    <a16:creationId xmlns:a16="http://schemas.microsoft.com/office/drawing/2014/main" id="{1537193E-BD6B-4021-95ED-DCF9C2E31960}"/>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E0C625D1-4F15-4CD2-81CB-C110E1951B81}"/>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DEFC97B8-0ECC-4417-B854-A8318FB80623}"/>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FB122089-0EDD-404E-8A5D-2CE7C5FA77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8" name="Freeform 5">
              <a:extLst>
                <a:ext uri="{FF2B5EF4-FFF2-40B4-BE49-F238E27FC236}">
                  <a16:creationId xmlns:a16="http://schemas.microsoft.com/office/drawing/2014/main" id="{CC0408BB-E595-47E6-9543-1812F672613E}"/>
                </a:ext>
              </a:extLst>
            </p:cNvPr>
            <p:cNvSpPr>
              <a:spLocks noEditPoints="1"/>
            </p:cNvSpPr>
            <p:nvPr/>
          </p:nvSpPr>
          <p:spPr bwMode="auto">
            <a:xfrm>
              <a:off x="894674" y="4320231"/>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20" name="Straight Arrow Connector 19">
              <a:extLst>
                <a:ext uri="{FF2B5EF4-FFF2-40B4-BE49-F238E27FC236}">
                  <a16:creationId xmlns:a16="http://schemas.microsoft.com/office/drawing/2014/main" id="{FAAD2367-E640-4780-A78F-C35D42207FED}"/>
                </a:ext>
              </a:extLst>
            </p:cNvPr>
            <p:cNvCxnSpPr>
              <a:cxnSpLocks/>
            </p:cNvCxnSpPr>
            <p:nvPr/>
          </p:nvCxnSpPr>
          <p:spPr>
            <a:xfrm>
              <a:off x="1428810" y="4521465"/>
              <a:ext cx="182577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C771AE4F-6364-415E-9DF9-46763FE62D9C}"/>
                </a:ext>
              </a:extLst>
            </p:cNvPr>
            <p:cNvSpPr txBox="1"/>
            <p:nvPr/>
          </p:nvSpPr>
          <p:spPr>
            <a:xfrm>
              <a:off x="1913712" y="4521465"/>
              <a:ext cx="1416775"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Query Thread</a:t>
              </a:r>
            </a:p>
          </p:txBody>
        </p:sp>
        <p:sp>
          <p:nvSpPr>
            <p:cNvPr id="63" name="Rectangle 62">
              <a:extLst>
                <a:ext uri="{FF2B5EF4-FFF2-40B4-BE49-F238E27FC236}">
                  <a16:creationId xmlns:a16="http://schemas.microsoft.com/office/drawing/2014/main" id="{487D2466-4182-48E9-BF17-207E4792321A}"/>
                </a:ext>
              </a:extLst>
            </p:cNvPr>
            <p:cNvSpPr/>
            <p:nvPr/>
          </p:nvSpPr>
          <p:spPr>
            <a:xfrm>
              <a:off x="599219" y="4765535"/>
              <a:ext cx="873894"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1</a:t>
              </a:r>
            </a:p>
          </p:txBody>
        </p:sp>
      </p:grpSp>
      <p:grpSp>
        <p:nvGrpSpPr>
          <p:cNvPr id="67" name="Group 66">
            <a:extLst>
              <a:ext uri="{FF2B5EF4-FFF2-40B4-BE49-F238E27FC236}">
                <a16:creationId xmlns:a16="http://schemas.microsoft.com/office/drawing/2014/main" id="{A2CBBBB2-D8E9-4220-A558-8DB2872B8911}"/>
              </a:ext>
            </a:extLst>
          </p:cNvPr>
          <p:cNvGrpSpPr/>
          <p:nvPr/>
        </p:nvGrpSpPr>
        <p:grpSpPr>
          <a:xfrm>
            <a:off x="7783468" y="3052098"/>
            <a:ext cx="4055795" cy="1904505"/>
            <a:chOff x="7280092" y="3682545"/>
            <a:chExt cx="4055795" cy="1904505"/>
          </a:xfrm>
        </p:grpSpPr>
        <p:grpSp>
          <p:nvGrpSpPr>
            <p:cNvPr id="36" name="Group 35">
              <a:extLst>
                <a:ext uri="{FF2B5EF4-FFF2-40B4-BE49-F238E27FC236}">
                  <a16:creationId xmlns:a16="http://schemas.microsoft.com/office/drawing/2014/main" id="{5223F200-0C57-43BA-83C8-A0D44F920AC4}"/>
                </a:ext>
              </a:extLst>
            </p:cNvPr>
            <p:cNvGrpSpPr>
              <a:grpSpLocks noChangeAspect="1"/>
            </p:cNvGrpSpPr>
            <p:nvPr/>
          </p:nvGrpSpPr>
          <p:grpSpPr>
            <a:xfrm>
              <a:off x="10330334" y="4070900"/>
              <a:ext cx="1005553" cy="866714"/>
              <a:chOff x="9192685" y="1928658"/>
              <a:chExt cx="644698" cy="555680"/>
            </a:xfrm>
          </p:grpSpPr>
          <p:sp>
            <p:nvSpPr>
              <p:cNvPr id="37" name="Star: 4 Points 8">
                <a:extLst>
                  <a:ext uri="{FF2B5EF4-FFF2-40B4-BE49-F238E27FC236}">
                    <a16:creationId xmlns:a16="http://schemas.microsoft.com/office/drawing/2014/main" id="{6550D297-CB35-4B1C-88C0-5B859D4D9B82}"/>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Star: 4 Points 8">
                <a:extLst>
                  <a:ext uri="{FF2B5EF4-FFF2-40B4-BE49-F238E27FC236}">
                    <a16:creationId xmlns:a16="http://schemas.microsoft.com/office/drawing/2014/main" id="{A3F9FB04-2A9D-4AC2-A47C-191FDD0A77EA}"/>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2324B57E-AF95-4281-B343-FD57994FF9F4}"/>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9">
                <a:extLst>
                  <a:ext uri="{FF2B5EF4-FFF2-40B4-BE49-F238E27FC236}">
                    <a16:creationId xmlns:a16="http://schemas.microsoft.com/office/drawing/2014/main" id="{83561B72-21F3-43E7-B07E-E7AC89403CB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1" name="Freeform 5">
              <a:extLst>
                <a:ext uri="{FF2B5EF4-FFF2-40B4-BE49-F238E27FC236}">
                  <a16:creationId xmlns:a16="http://schemas.microsoft.com/office/drawing/2014/main" id="{B3E5CF5F-4F7F-4BD3-B20D-98CA9FDE4E8C}"/>
                </a:ext>
              </a:extLst>
            </p:cNvPr>
            <p:cNvSpPr>
              <a:spLocks noEditPoints="1"/>
            </p:cNvSpPr>
            <p:nvPr/>
          </p:nvSpPr>
          <p:spPr bwMode="auto">
            <a:xfrm>
              <a:off x="7600082" y="4261456"/>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cxnSp>
          <p:nvCxnSpPr>
            <p:cNvPr id="42" name="Straight Arrow Connector 41">
              <a:extLst>
                <a:ext uri="{FF2B5EF4-FFF2-40B4-BE49-F238E27FC236}">
                  <a16:creationId xmlns:a16="http://schemas.microsoft.com/office/drawing/2014/main" id="{4075F9F9-4739-4F97-B4A0-6941186BC4CC}"/>
                </a:ext>
              </a:extLst>
            </p:cNvPr>
            <p:cNvCxnSpPr>
              <a:cxnSpLocks/>
            </p:cNvCxnSpPr>
            <p:nvPr/>
          </p:nvCxnSpPr>
          <p:spPr>
            <a:xfrm>
              <a:off x="8331690" y="420042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a:extLst>
                <a:ext uri="{FF2B5EF4-FFF2-40B4-BE49-F238E27FC236}">
                  <a16:creationId xmlns:a16="http://schemas.microsoft.com/office/drawing/2014/main" id="{4AB855D6-6523-4A89-9A82-E145D341E8BD}"/>
                </a:ext>
              </a:extLst>
            </p:cNvPr>
            <p:cNvCxnSpPr>
              <a:cxnSpLocks/>
            </p:cNvCxnSpPr>
            <p:nvPr/>
          </p:nvCxnSpPr>
          <p:spPr>
            <a:xfrm>
              <a:off x="8331690" y="4718307"/>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a:extLst>
                <a:ext uri="{FF2B5EF4-FFF2-40B4-BE49-F238E27FC236}">
                  <a16:creationId xmlns:a16="http://schemas.microsoft.com/office/drawing/2014/main" id="{36981454-0747-4BCC-A482-BAFFAF2587E6}"/>
                </a:ext>
              </a:extLst>
            </p:cNvPr>
            <p:cNvCxnSpPr>
              <a:cxnSpLocks/>
            </p:cNvCxnSpPr>
            <p:nvPr/>
          </p:nvCxnSpPr>
          <p:spPr>
            <a:xfrm>
              <a:off x="8331690" y="3682545"/>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id="{3BF63E71-9879-4CC9-827A-597355CB7F62}"/>
                </a:ext>
              </a:extLst>
            </p:cNvPr>
            <p:cNvSpPr txBox="1"/>
            <p:nvPr/>
          </p:nvSpPr>
          <p:spPr>
            <a:xfrm>
              <a:off x="8625591" y="3682545"/>
              <a:ext cx="15605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Primary</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7" name="TextBox 46">
              <a:extLst>
                <a:ext uri="{FF2B5EF4-FFF2-40B4-BE49-F238E27FC236}">
                  <a16:creationId xmlns:a16="http://schemas.microsoft.com/office/drawing/2014/main" id="{5054B585-613E-4380-B977-41AB4ED8A82F}"/>
                </a:ext>
              </a:extLst>
            </p:cNvPr>
            <p:cNvSpPr txBox="1"/>
            <p:nvPr/>
          </p:nvSpPr>
          <p:spPr>
            <a:xfrm>
              <a:off x="8625590" y="4200425"/>
              <a:ext cx="1549591"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8" name="TextBox 47">
              <a:extLst>
                <a:ext uri="{FF2B5EF4-FFF2-40B4-BE49-F238E27FC236}">
                  <a16:creationId xmlns:a16="http://schemas.microsoft.com/office/drawing/2014/main" id="{1F9B1718-E582-4A62-8D08-6E37438744B4}"/>
                </a:ext>
              </a:extLst>
            </p:cNvPr>
            <p:cNvSpPr txBox="1"/>
            <p:nvPr/>
          </p:nvSpPr>
          <p:spPr>
            <a:xfrm>
              <a:off x="8625591" y="4718306"/>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cxnSp>
          <p:nvCxnSpPr>
            <p:cNvPr id="45" name="Straight Arrow Connector 44">
              <a:extLst>
                <a:ext uri="{FF2B5EF4-FFF2-40B4-BE49-F238E27FC236}">
                  <a16:creationId xmlns:a16="http://schemas.microsoft.com/office/drawing/2014/main" id="{B1F9EC59-277B-41AE-8AB3-F178756A908F}"/>
                </a:ext>
              </a:extLst>
            </p:cNvPr>
            <p:cNvCxnSpPr>
              <a:cxnSpLocks/>
            </p:cNvCxnSpPr>
            <p:nvPr/>
          </p:nvCxnSpPr>
          <p:spPr>
            <a:xfrm>
              <a:off x="8324179" y="3682545"/>
              <a:ext cx="0" cy="517881"/>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CF969560-4918-490A-9527-79984359B85A}"/>
                </a:ext>
              </a:extLst>
            </p:cNvPr>
            <p:cNvCxnSpPr>
              <a:cxnSpLocks/>
            </p:cNvCxnSpPr>
            <p:nvPr/>
          </p:nvCxnSpPr>
          <p:spPr>
            <a:xfrm>
              <a:off x="8324179" y="4200424"/>
              <a:ext cx="0" cy="1042416"/>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90CBD902-9E59-4F06-AA9E-F3487FA63826}"/>
                </a:ext>
              </a:extLst>
            </p:cNvPr>
            <p:cNvCxnSpPr>
              <a:cxnSpLocks/>
            </p:cNvCxnSpPr>
            <p:nvPr/>
          </p:nvCxnSpPr>
          <p:spPr>
            <a:xfrm flipH="1">
              <a:off x="8134218" y="4462692"/>
              <a:ext cx="183490" cy="0"/>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AD06E196-69F1-4816-985C-60F225D00B3E}"/>
                </a:ext>
              </a:extLst>
            </p:cNvPr>
            <p:cNvCxnSpPr>
              <a:cxnSpLocks/>
            </p:cNvCxnSpPr>
            <p:nvPr/>
          </p:nvCxnSpPr>
          <p:spPr>
            <a:xfrm>
              <a:off x="8339413" y="523618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F02F5886-DE07-4EC8-82BF-718EAAA1DDEC}"/>
                </a:ext>
              </a:extLst>
            </p:cNvPr>
            <p:cNvSpPr txBox="1"/>
            <p:nvPr/>
          </p:nvSpPr>
          <p:spPr>
            <a:xfrm>
              <a:off x="8633314" y="5236185"/>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sp>
          <p:nvSpPr>
            <p:cNvPr id="64" name="Rectangle 63">
              <a:extLst>
                <a:ext uri="{FF2B5EF4-FFF2-40B4-BE49-F238E27FC236}">
                  <a16:creationId xmlns:a16="http://schemas.microsoft.com/office/drawing/2014/main" id="{AD14B998-E479-4D5A-B288-401107F9E113}"/>
                </a:ext>
              </a:extLst>
            </p:cNvPr>
            <p:cNvSpPr/>
            <p:nvPr/>
          </p:nvSpPr>
          <p:spPr>
            <a:xfrm>
              <a:off x="7280092" y="4725716"/>
              <a:ext cx="881973"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4</a:t>
              </a:r>
            </a:p>
          </p:txBody>
        </p:sp>
      </p:grpSp>
    </p:spTree>
    <p:extLst>
      <p:ext uri="{BB962C8B-B14F-4D97-AF65-F5344CB8AC3E}">
        <p14:creationId xmlns:p14="http://schemas.microsoft.com/office/powerpoint/2010/main" val="344566555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1E34-B419-45EB-98C5-B53E4DABA9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Response Buffer</a:t>
            </a:r>
          </a:p>
        </p:txBody>
      </p:sp>
      <p:grpSp>
        <p:nvGrpSpPr>
          <p:cNvPr id="4" name="Group 3">
            <a:extLst>
              <a:ext uri="{FF2B5EF4-FFF2-40B4-BE49-F238E27FC236}">
                <a16:creationId xmlns:a16="http://schemas.microsoft.com/office/drawing/2014/main" id="{9751B766-FF21-46A7-8BCC-E19511CE62DA}"/>
              </a:ext>
            </a:extLst>
          </p:cNvPr>
          <p:cNvGrpSpPr>
            <a:grpSpLocks noChangeAspect="1"/>
          </p:cNvGrpSpPr>
          <p:nvPr/>
        </p:nvGrpSpPr>
        <p:grpSpPr>
          <a:xfrm>
            <a:off x="8522564" y="3045581"/>
            <a:ext cx="1759718" cy="1516750"/>
            <a:chOff x="9192685" y="1928658"/>
            <a:chExt cx="644698" cy="555680"/>
          </a:xfrm>
        </p:grpSpPr>
        <p:sp>
          <p:nvSpPr>
            <p:cNvPr id="5" name="Star: 4 Points 8">
              <a:extLst>
                <a:ext uri="{FF2B5EF4-FFF2-40B4-BE49-F238E27FC236}">
                  <a16:creationId xmlns:a16="http://schemas.microsoft.com/office/drawing/2014/main" id="{9690317E-9637-48CE-91DC-F75962D951AA}"/>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F804C8AA-BEEE-4E7C-AE76-AF34494640FC}"/>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B3335A77-9431-45DB-91CA-44AD70062F3B}"/>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922DB11E-D8F8-420E-95CE-37314270CE4F}"/>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9" name="Freeform 5">
            <a:extLst>
              <a:ext uri="{FF2B5EF4-FFF2-40B4-BE49-F238E27FC236}">
                <a16:creationId xmlns:a16="http://schemas.microsoft.com/office/drawing/2014/main" id="{ED9DB7FC-5088-49F3-8AAD-60B041AF40F3}"/>
              </a:ext>
            </a:extLst>
          </p:cNvPr>
          <p:cNvSpPr>
            <a:spLocks noEditPoints="1"/>
          </p:cNvSpPr>
          <p:nvPr/>
        </p:nvSpPr>
        <p:spPr bwMode="auto">
          <a:xfrm>
            <a:off x="2672910" y="3080575"/>
            <a:ext cx="423489" cy="70432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10" name="Straight Arrow Connector 9">
            <a:extLst>
              <a:ext uri="{FF2B5EF4-FFF2-40B4-BE49-F238E27FC236}">
                <a16:creationId xmlns:a16="http://schemas.microsoft.com/office/drawing/2014/main" id="{37C803E4-13AF-43DB-A329-F0954BA306BD}"/>
              </a:ext>
            </a:extLst>
          </p:cNvPr>
          <p:cNvCxnSpPr>
            <a:cxnSpLocks/>
          </p:cNvCxnSpPr>
          <p:nvPr/>
        </p:nvCxnSpPr>
        <p:spPr>
          <a:xfrm flipH="1">
            <a:off x="4688480" y="3434202"/>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865BDAE6-9CF0-45B8-AF00-56C98BD8C717}"/>
              </a:ext>
            </a:extLst>
          </p:cNvPr>
          <p:cNvCxnSpPr>
            <a:cxnSpLocks/>
          </p:cNvCxnSpPr>
          <p:nvPr/>
        </p:nvCxnSpPr>
        <p:spPr>
          <a:xfrm>
            <a:off x="5022732" y="2322502"/>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54E378F8-E2AF-4DDF-A496-9679789A58C7}"/>
              </a:ext>
            </a:extLst>
          </p:cNvPr>
          <p:cNvCxnSpPr>
            <a:cxnSpLocks/>
          </p:cNvCxnSpPr>
          <p:nvPr/>
        </p:nvCxnSpPr>
        <p:spPr>
          <a:xfrm>
            <a:off x="5009587" y="2322502"/>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6E541C28-9545-49D5-9BFB-78829E27D757}"/>
              </a:ext>
            </a:extLst>
          </p:cNvPr>
          <p:cNvSpPr txBox="1"/>
          <p:nvPr/>
        </p:nvSpPr>
        <p:spPr>
          <a:xfrm>
            <a:off x="5537058" y="2322502"/>
            <a:ext cx="1816526"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First Request</a:t>
            </a:r>
          </a:p>
        </p:txBody>
      </p:sp>
      <p:cxnSp>
        <p:nvCxnSpPr>
          <p:cNvPr id="18" name="Straight Arrow Connector 17">
            <a:extLst>
              <a:ext uri="{FF2B5EF4-FFF2-40B4-BE49-F238E27FC236}">
                <a16:creationId xmlns:a16="http://schemas.microsoft.com/office/drawing/2014/main" id="{82E62BD9-23A0-42FE-B3F1-CBA515103762}"/>
              </a:ext>
            </a:extLst>
          </p:cNvPr>
          <p:cNvCxnSpPr>
            <a:cxnSpLocks/>
          </p:cNvCxnSpPr>
          <p:nvPr/>
        </p:nvCxnSpPr>
        <p:spPr>
          <a:xfrm flipH="1">
            <a:off x="4688480" y="3228794"/>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a:extLst>
              <a:ext uri="{FF2B5EF4-FFF2-40B4-BE49-F238E27FC236}">
                <a16:creationId xmlns:a16="http://schemas.microsoft.com/office/drawing/2014/main" id="{C16F614F-67D3-4342-AE19-61F73D7AB633}"/>
              </a:ext>
            </a:extLst>
          </p:cNvPr>
          <p:cNvGrpSpPr/>
          <p:nvPr/>
        </p:nvGrpSpPr>
        <p:grpSpPr>
          <a:xfrm>
            <a:off x="4019818" y="3254958"/>
            <a:ext cx="370104" cy="366416"/>
            <a:chOff x="5439748" y="810062"/>
            <a:chExt cx="3414577" cy="3380554"/>
          </a:xfrm>
        </p:grpSpPr>
        <p:sp>
          <p:nvSpPr>
            <p:cNvPr id="21" name="Rectangle 20">
              <a:extLst>
                <a:ext uri="{FF2B5EF4-FFF2-40B4-BE49-F238E27FC236}">
                  <a16:creationId xmlns:a16="http://schemas.microsoft.com/office/drawing/2014/main" id="{D9179003-1071-405B-BC65-9787495F2BBD}"/>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2" name="Connector: Elbow 602">
              <a:extLst>
                <a:ext uri="{FF2B5EF4-FFF2-40B4-BE49-F238E27FC236}">
                  <a16:creationId xmlns:a16="http://schemas.microsoft.com/office/drawing/2014/main" id="{DD50427F-5702-470D-9498-B97937E45F49}"/>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603">
              <a:extLst>
                <a:ext uri="{FF2B5EF4-FFF2-40B4-BE49-F238E27FC236}">
                  <a16:creationId xmlns:a16="http://schemas.microsoft.com/office/drawing/2014/main" id="{880F5BC0-A17D-4B97-95B4-75136CCC8D2A}"/>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Connector: Elbow 604">
              <a:extLst>
                <a:ext uri="{FF2B5EF4-FFF2-40B4-BE49-F238E27FC236}">
                  <a16:creationId xmlns:a16="http://schemas.microsoft.com/office/drawing/2014/main" id="{5E29A610-FF12-4903-BB93-2B8C131EACC0}"/>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Connector: Elbow 605">
              <a:extLst>
                <a:ext uri="{FF2B5EF4-FFF2-40B4-BE49-F238E27FC236}">
                  <a16:creationId xmlns:a16="http://schemas.microsoft.com/office/drawing/2014/main" id="{2F341DDA-E441-448E-BC0F-019E0B0E595E}"/>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Connector: Elbow 606">
              <a:extLst>
                <a:ext uri="{FF2B5EF4-FFF2-40B4-BE49-F238E27FC236}">
                  <a16:creationId xmlns:a16="http://schemas.microsoft.com/office/drawing/2014/main" id="{250EEFDD-468B-4295-AC1F-F432BC5AE911}"/>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76326D8-B95F-4497-9DB5-EBFB296ECD25}"/>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8F38AAA6-618C-476F-982F-F9CBA11D2632}"/>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D16948D-E306-469A-957D-F52D754BA31F}"/>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1738B9D-57BB-4B35-B15B-425AC463AB9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105C28F2-39EE-41D6-BC82-0B507BB269D1}"/>
              </a:ext>
            </a:extLst>
          </p:cNvPr>
          <p:cNvSpPr txBox="1"/>
          <p:nvPr/>
        </p:nvSpPr>
        <p:spPr>
          <a:xfrm>
            <a:off x="5537058" y="3411998"/>
            <a:ext cx="1816526"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First Response</a:t>
            </a:r>
          </a:p>
        </p:txBody>
      </p:sp>
      <p:cxnSp>
        <p:nvCxnSpPr>
          <p:cNvPr id="34" name="Straight Arrow Connector 33">
            <a:extLst>
              <a:ext uri="{FF2B5EF4-FFF2-40B4-BE49-F238E27FC236}">
                <a16:creationId xmlns:a16="http://schemas.microsoft.com/office/drawing/2014/main" id="{7198525C-8491-4304-A8BC-5E3F5BAFB6DB}"/>
              </a:ext>
            </a:extLst>
          </p:cNvPr>
          <p:cNvCxnSpPr>
            <a:cxnSpLocks/>
          </p:cNvCxnSpPr>
          <p:nvPr/>
        </p:nvCxnSpPr>
        <p:spPr>
          <a:xfrm flipV="1">
            <a:off x="5035877" y="4593905"/>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AB312972-2EE7-496C-80E9-6B49045D4C84}"/>
              </a:ext>
            </a:extLst>
          </p:cNvPr>
          <p:cNvCxnSpPr>
            <a:cxnSpLocks/>
          </p:cNvCxnSpPr>
          <p:nvPr/>
        </p:nvCxnSpPr>
        <p:spPr>
          <a:xfrm flipV="1">
            <a:off x="5022732" y="3687614"/>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45599D3-B686-4448-A2CC-ADFF40A191F8}"/>
              </a:ext>
            </a:extLst>
          </p:cNvPr>
          <p:cNvSpPr txBox="1"/>
          <p:nvPr/>
        </p:nvSpPr>
        <p:spPr>
          <a:xfrm>
            <a:off x="5537058" y="4609032"/>
            <a:ext cx="2159204"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Concurrent Request</a:t>
            </a:r>
          </a:p>
        </p:txBody>
      </p:sp>
      <p:cxnSp>
        <p:nvCxnSpPr>
          <p:cNvPr id="37" name="Straight Arrow Connector 36">
            <a:extLst>
              <a:ext uri="{FF2B5EF4-FFF2-40B4-BE49-F238E27FC236}">
                <a16:creationId xmlns:a16="http://schemas.microsoft.com/office/drawing/2014/main" id="{2027BD49-AE59-4BA4-8FE4-701A8D597C36}"/>
              </a:ext>
            </a:extLst>
          </p:cNvPr>
          <p:cNvCxnSpPr>
            <a:cxnSpLocks/>
          </p:cNvCxnSpPr>
          <p:nvPr/>
        </p:nvCxnSpPr>
        <p:spPr>
          <a:xfrm flipH="1" flipV="1">
            <a:off x="4701625" y="3687613"/>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F67656CD-754D-44FA-89E1-8B8ACF05559E}"/>
              </a:ext>
            </a:extLst>
          </p:cNvPr>
          <p:cNvCxnSpPr>
            <a:cxnSpLocks/>
          </p:cNvCxnSpPr>
          <p:nvPr/>
        </p:nvCxnSpPr>
        <p:spPr>
          <a:xfrm flipH="1">
            <a:off x="4701624" y="5231841"/>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8B2BD406-794C-4B44-9A51-9F566F073C11}"/>
              </a:ext>
            </a:extLst>
          </p:cNvPr>
          <p:cNvSpPr txBox="1"/>
          <p:nvPr/>
        </p:nvSpPr>
        <p:spPr>
          <a:xfrm>
            <a:off x="5550201" y="5209637"/>
            <a:ext cx="2333375"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Concurrent Response</a:t>
            </a:r>
          </a:p>
        </p:txBody>
      </p:sp>
      <p:sp>
        <p:nvSpPr>
          <p:cNvPr id="41" name="Freeform 26">
            <a:extLst>
              <a:ext uri="{FF2B5EF4-FFF2-40B4-BE49-F238E27FC236}">
                <a16:creationId xmlns:a16="http://schemas.microsoft.com/office/drawing/2014/main" id="{D4771188-B6A7-4186-BF2D-CECAB7601691}"/>
              </a:ext>
            </a:extLst>
          </p:cNvPr>
          <p:cNvSpPr>
            <a:spLocks/>
          </p:cNvSpPr>
          <p:nvPr/>
        </p:nvSpPr>
        <p:spPr bwMode="auto">
          <a:xfrm>
            <a:off x="385097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7F883F20-BE2E-46F0-9B44-EE61AAC8311E}"/>
              </a:ext>
            </a:extLst>
          </p:cNvPr>
          <p:cNvSpPr>
            <a:spLocks/>
          </p:cNvSpPr>
          <p:nvPr/>
        </p:nvSpPr>
        <p:spPr bwMode="auto">
          <a:xfrm>
            <a:off x="3983309"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a:extLst>
              <a:ext uri="{FF2B5EF4-FFF2-40B4-BE49-F238E27FC236}">
                <a16:creationId xmlns:a16="http://schemas.microsoft.com/office/drawing/2014/main" id="{B67EA076-DBB4-4F99-BD55-0F9FE12C1968}"/>
              </a:ext>
            </a:extLst>
          </p:cNvPr>
          <p:cNvSpPr>
            <a:spLocks/>
          </p:cNvSpPr>
          <p:nvPr/>
        </p:nvSpPr>
        <p:spPr bwMode="auto">
          <a:xfrm>
            <a:off x="4118255"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79B4804C-895B-4DD1-9CF4-C3F8EF5B96D7}"/>
              </a:ext>
            </a:extLst>
          </p:cNvPr>
          <p:cNvSpPr>
            <a:spLocks/>
          </p:cNvSpPr>
          <p:nvPr/>
        </p:nvSpPr>
        <p:spPr bwMode="auto">
          <a:xfrm>
            <a:off x="425479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A47F2A76-8327-4D1C-9E24-0491356F2323}"/>
              </a:ext>
            </a:extLst>
          </p:cNvPr>
          <p:cNvSpPr>
            <a:spLocks/>
          </p:cNvSpPr>
          <p:nvPr/>
        </p:nvSpPr>
        <p:spPr bwMode="auto">
          <a:xfrm>
            <a:off x="4391341" y="5120982"/>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0B0BB3C-5E2A-450A-86DA-E6A1A4AFC9FC}"/>
              </a:ext>
            </a:extLst>
          </p:cNvPr>
          <p:cNvSpPr txBox="1"/>
          <p:nvPr/>
        </p:nvSpPr>
        <p:spPr>
          <a:xfrm>
            <a:off x="3546514" y="5317557"/>
            <a:ext cx="1370041"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Client Buffer</a:t>
            </a:r>
          </a:p>
        </p:txBody>
      </p:sp>
      <p:cxnSp>
        <p:nvCxnSpPr>
          <p:cNvPr id="47" name="Straight Arrow Connector 46">
            <a:extLst>
              <a:ext uri="{FF2B5EF4-FFF2-40B4-BE49-F238E27FC236}">
                <a16:creationId xmlns:a16="http://schemas.microsoft.com/office/drawing/2014/main" id="{61897EEC-6E8B-48F8-96B5-87B9AEE63732}"/>
              </a:ext>
            </a:extLst>
          </p:cNvPr>
          <p:cNvCxnSpPr>
            <a:cxnSpLocks/>
          </p:cNvCxnSpPr>
          <p:nvPr/>
        </p:nvCxnSpPr>
        <p:spPr>
          <a:xfrm flipV="1">
            <a:off x="4183026" y="3763285"/>
            <a:ext cx="0" cy="120015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0A19CE79-A45E-42D3-B0FF-E82017975CC8}"/>
              </a:ext>
            </a:extLst>
          </p:cNvPr>
          <p:cNvCxnSpPr>
            <a:cxnSpLocks/>
          </p:cNvCxnSpPr>
          <p:nvPr/>
        </p:nvCxnSpPr>
        <p:spPr>
          <a:xfrm flipH="1">
            <a:off x="3244774" y="3424207"/>
            <a:ext cx="606204"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 name="Oval 47">
            <a:extLst>
              <a:ext uri="{FF2B5EF4-FFF2-40B4-BE49-F238E27FC236}">
                <a16:creationId xmlns:a16="http://schemas.microsoft.com/office/drawing/2014/main" id="{BBAEA3F5-78EA-4EEE-9CAC-389107AC2D57}"/>
              </a:ext>
            </a:extLst>
          </p:cNvPr>
          <p:cNvSpPr>
            <a:spLocks noChangeAspect="1"/>
          </p:cNvSpPr>
          <p:nvPr/>
        </p:nvSpPr>
        <p:spPr>
          <a:xfrm>
            <a:off x="3455665"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1</a:t>
            </a:r>
          </a:p>
        </p:txBody>
      </p:sp>
      <p:sp>
        <p:nvSpPr>
          <p:cNvPr id="50" name="Oval 49">
            <a:extLst>
              <a:ext uri="{FF2B5EF4-FFF2-40B4-BE49-F238E27FC236}">
                <a16:creationId xmlns:a16="http://schemas.microsoft.com/office/drawing/2014/main" id="{0A506E70-E5FA-44F6-86A3-75058D334186}"/>
              </a:ext>
            </a:extLst>
          </p:cNvPr>
          <p:cNvSpPr>
            <a:spLocks noChangeAspect="1"/>
          </p:cNvSpPr>
          <p:nvPr/>
        </p:nvSpPr>
        <p:spPr>
          <a:xfrm>
            <a:off x="6324161"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92C2E8"/>
                </a:solidFill>
                <a:latin typeface="Arial" panose="020B0604020202020204" pitchFamily="34" charset="0"/>
                <a:ea typeface=""/>
                <a:cs typeface=""/>
              </a:rPr>
              <a:t>3</a:t>
            </a:r>
            <a:endPar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endParaRPr>
          </a:p>
        </p:txBody>
      </p:sp>
      <p:sp>
        <p:nvSpPr>
          <p:cNvPr id="51" name="Oval 50">
            <a:extLst>
              <a:ext uri="{FF2B5EF4-FFF2-40B4-BE49-F238E27FC236}">
                <a16:creationId xmlns:a16="http://schemas.microsoft.com/office/drawing/2014/main" id="{3F908404-D531-48D0-B839-BCF270128E81}"/>
              </a:ext>
            </a:extLst>
          </p:cNvPr>
          <p:cNvSpPr>
            <a:spLocks noChangeAspect="1"/>
          </p:cNvSpPr>
          <p:nvPr/>
        </p:nvSpPr>
        <p:spPr>
          <a:xfrm>
            <a:off x="6330359" y="208400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2</a:t>
            </a:r>
          </a:p>
        </p:txBody>
      </p:sp>
      <p:sp>
        <p:nvSpPr>
          <p:cNvPr id="53" name="Oval 52">
            <a:extLst>
              <a:ext uri="{FF2B5EF4-FFF2-40B4-BE49-F238E27FC236}">
                <a16:creationId xmlns:a16="http://schemas.microsoft.com/office/drawing/2014/main" id="{C8E521E2-3C7F-4777-BA12-2EA82B9120AF}"/>
              </a:ext>
            </a:extLst>
          </p:cNvPr>
          <p:cNvSpPr>
            <a:spLocks noChangeAspect="1"/>
          </p:cNvSpPr>
          <p:nvPr/>
        </p:nvSpPr>
        <p:spPr>
          <a:xfrm>
            <a:off x="6330359"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4</a:t>
            </a:r>
          </a:p>
        </p:txBody>
      </p:sp>
      <p:sp>
        <p:nvSpPr>
          <p:cNvPr id="54" name="Oval 53">
            <a:extLst>
              <a:ext uri="{FF2B5EF4-FFF2-40B4-BE49-F238E27FC236}">
                <a16:creationId xmlns:a16="http://schemas.microsoft.com/office/drawing/2014/main" id="{C5B8C792-FCF2-4D04-90DE-FA0B40F6F759}"/>
              </a:ext>
            </a:extLst>
          </p:cNvPr>
          <p:cNvSpPr>
            <a:spLocks noChangeAspect="1"/>
          </p:cNvSpPr>
          <p:nvPr/>
        </p:nvSpPr>
        <p:spPr>
          <a:xfrm>
            <a:off x="6330359" y="499836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5</a:t>
            </a:r>
          </a:p>
        </p:txBody>
      </p:sp>
      <p:sp>
        <p:nvSpPr>
          <p:cNvPr id="55" name="Oval 54">
            <a:extLst>
              <a:ext uri="{FF2B5EF4-FFF2-40B4-BE49-F238E27FC236}">
                <a16:creationId xmlns:a16="http://schemas.microsoft.com/office/drawing/2014/main" id="{B55E5D87-7244-46F9-93C9-ECC32ADB1D67}"/>
              </a:ext>
            </a:extLst>
          </p:cNvPr>
          <p:cNvSpPr>
            <a:spLocks noChangeAspect="1"/>
          </p:cNvSpPr>
          <p:nvPr/>
        </p:nvSpPr>
        <p:spPr>
          <a:xfrm>
            <a:off x="3907618"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6</a:t>
            </a:r>
          </a:p>
        </p:txBody>
      </p:sp>
    </p:spTree>
    <p:extLst>
      <p:ext uri="{BB962C8B-B14F-4D97-AF65-F5344CB8AC3E}">
        <p14:creationId xmlns:p14="http://schemas.microsoft.com/office/powerpoint/2010/main" val="6042092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7002684" y="2108508"/>
            <a:ext cx="4459545" cy="1956415"/>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7015941" y="2114955"/>
              <a:ext cx="1010624" cy="703256"/>
              <a:chOff x="7015941" y="2114955"/>
              <a:chExt cx="1010624" cy="703256"/>
            </a:xfrm>
          </p:grpSpPr>
          <p:sp>
            <p:nvSpPr>
              <p:cNvPr id="11" name="TextBox 10"/>
              <p:cNvSpPr txBox="1"/>
              <p:nvPr/>
            </p:nvSpPr>
            <p:spPr>
              <a:xfrm>
                <a:off x="701594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sp>
        <p:nvSpPr>
          <p:cNvPr id="3" name="Text Placeholder 2">
            <a:extLst>
              <a:ext uri="{FF2B5EF4-FFF2-40B4-BE49-F238E27FC236}">
                <a16:creationId xmlns:a16="http://schemas.microsoft.com/office/drawing/2014/main" id="{4C9E245A-7521-4550-AC69-5FE3B4FA85A8}"/>
              </a:ext>
            </a:extLst>
          </p:cNvPr>
          <p:cNvSpPr>
            <a:spLocks noGrp="1"/>
          </p:cNvSpPr>
          <p:nvPr>
            <p:ph type="body" sz="quarter" idx="10"/>
          </p:nvPr>
        </p:nvSpPr>
        <p:spPr>
          <a:xfrm>
            <a:off x="269239" y="1640845"/>
            <a:ext cx="10477529" cy="757130"/>
          </a:xfrm>
        </p:spPr>
        <p:txBody>
          <a:bodyPr/>
          <a:lstStyle/>
          <a:p>
            <a:r>
              <a:rPr lang="en-US" sz="1600"/>
              <a:t>These two options can be tuned through the </a:t>
            </a:r>
            <a:r>
              <a:rPr lang="en-US" sz="1600" err="1"/>
              <a:t>sdk</a:t>
            </a:r>
            <a:r>
              <a:rPr lang="en-US" sz="1600"/>
              <a:t>. While there are tradeoffs for each, it is important to understand that neither has any impact on total RU’s consumed</a:t>
            </a:r>
          </a:p>
        </p:txBody>
      </p:sp>
      <p:sp>
        <p:nvSpPr>
          <p:cNvPr id="4" name="Arrow: Right 3">
            <a:extLst>
              <a:ext uri="{FF2B5EF4-FFF2-40B4-BE49-F238E27FC236}">
                <a16:creationId xmlns:a16="http://schemas.microsoft.com/office/drawing/2014/main" id="{950645E0-3FF3-426B-8E17-5EDF4B4EFB2A}"/>
              </a:ext>
            </a:extLst>
          </p:cNvPr>
          <p:cNvSpPr/>
          <p:nvPr/>
        </p:nvSpPr>
        <p:spPr bwMode="auto">
          <a:xfrm>
            <a:off x="934211" y="3429000"/>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Degree of Parallelism</a:t>
            </a:r>
          </a:p>
        </p:txBody>
      </p:sp>
      <p:sp>
        <p:nvSpPr>
          <p:cNvPr id="5" name="TextBox 4">
            <a:extLst>
              <a:ext uri="{FF2B5EF4-FFF2-40B4-BE49-F238E27FC236}">
                <a16:creationId xmlns:a16="http://schemas.microsoft.com/office/drawing/2014/main" id="{F677B670-3D6B-4F97-9EC7-3CA979F21B2F}"/>
              </a:ext>
            </a:extLst>
          </p:cNvPr>
          <p:cNvSpPr txBox="1"/>
          <p:nvPr/>
        </p:nvSpPr>
        <p:spPr>
          <a:xfrm>
            <a:off x="587641" y="3538853"/>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27C28EFA-2A70-4CE5-9D9B-1B4BCF6F8A77}"/>
              </a:ext>
            </a:extLst>
          </p:cNvPr>
          <p:cNvSpPr txBox="1"/>
          <p:nvPr/>
        </p:nvSpPr>
        <p:spPr>
          <a:xfrm>
            <a:off x="11269331" y="3483453"/>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8" name="Arrow: Right 7">
            <a:extLst>
              <a:ext uri="{FF2B5EF4-FFF2-40B4-BE49-F238E27FC236}">
                <a16:creationId xmlns:a16="http://schemas.microsoft.com/office/drawing/2014/main" id="{F3BC57F8-82F6-438B-998F-BB7D4C6C229A}"/>
              </a:ext>
            </a:extLst>
          </p:cNvPr>
          <p:cNvSpPr/>
          <p:nvPr/>
        </p:nvSpPr>
        <p:spPr bwMode="auto">
          <a:xfrm>
            <a:off x="934211" y="5345475"/>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Buffered Item Count</a:t>
            </a:r>
          </a:p>
        </p:txBody>
      </p:sp>
      <p:sp>
        <p:nvSpPr>
          <p:cNvPr id="9" name="TextBox 8">
            <a:extLst>
              <a:ext uri="{FF2B5EF4-FFF2-40B4-BE49-F238E27FC236}">
                <a16:creationId xmlns:a16="http://schemas.microsoft.com/office/drawing/2014/main" id="{1B6F774B-4C0B-4D4A-B130-7184FBD00B33}"/>
              </a:ext>
            </a:extLst>
          </p:cNvPr>
          <p:cNvSpPr txBox="1"/>
          <p:nvPr/>
        </p:nvSpPr>
        <p:spPr>
          <a:xfrm>
            <a:off x="587641" y="5455328"/>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10" name="TextBox 9">
            <a:extLst>
              <a:ext uri="{FF2B5EF4-FFF2-40B4-BE49-F238E27FC236}">
                <a16:creationId xmlns:a16="http://schemas.microsoft.com/office/drawing/2014/main" id="{C05243CE-7364-4B7A-A26E-82D116EB4C00}"/>
              </a:ext>
            </a:extLst>
          </p:cNvPr>
          <p:cNvSpPr txBox="1"/>
          <p:nvPr/>
        </p:nvSpPr>
        <p:spPr>
          <a:xfrm>
            <a:off x="11269331" y="5399928"/>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11" name="TextBox 10">
            <a:extLst>
              <a:ext uri="{FF2B5EF4-FFF2-40B4-BE49-F238E27FC236}">
                <a16:creationId xmlns:a16="http://schemas.microsoft.com/office/drawing/2014/main" id="{B060D58B-F995-4D27-B44A-EC8998CA00E4}"/>
              </a:ext>
            </a:extLst>
          </p:cNvPr>
          <p:cNvSpPr txBox="1"/>
          <p:nvPr/>
        </p:nvSpPr>
        <p:spPr>
          <a:xfrm>
            <a:off x="934211" y="4880732"/>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Smaller Memory Footprint</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2" name="TextBox 11">
            <a:extLst>
              <a:ext uri="{FF2B5EF4-FFF2-40B4-BE49-F238E27FC236}">
                <a16:creationId xmlns:a16="http://schemas.microsoft.com/office/drawing/2014/main" id="{45A52722-DC44-445D-954D-84A999E4D5CC}"/>
              </a:ext>
            </a:extLst>
          </p:cNvPr>
          <p:cNvSpPr txBox="1"/>
          <p:nvPr/>
        </p:nvSpPr>
        <p:spPr>
          <a:xfrm>
            <a:off x="934211" y="2961563"/>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Decreased Thread Usage</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3" name="TextBox 12">
            <a:extLst>
              <a:ext uri="{FF2B5EF4-FFF2-40B4-BE49-F238E27FC236}">
                <a16:creationId xmlns:a16="http://schemas.microsoft.com/office/drawing/2014/main" id="{9D8FD8DD-0868-4244-98C5-0480A08DB202}"/>
              </a:ext>
            </a:extLst>
          </p:cNvPr>
          <p:cNvSpPr txBox="1"/>
          <p:nvPr/>
        </p:nvSpPr>
        <p:spPr>
          <a:xfrm>
            <a:off x="8396697" y="4880731"/>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Larger Memory Footprint</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
        <p:nvSpPr>
          <p:cNvPr id="14" name="TextBox 13">
            <a:extLst>
              <a:ext uri="{FF2B5EF4-FFF2-40B4-BE49-F238E27FC236}">
                <a16:creationId xmlns:a16="http://schemas.microsoft.com/office/drawing/2014/main" id="{105CB0BC-D70E-4100-84E7-19208DC3AF53}"/>
              </a:ext>
            </a:extLst>
          </p:cNvPr>
          <p:cNvSpPr txBox="1"/>
          <p:nvPr/>
        </p:nvSpPr>
        <p:spPr>
          <a:xfrm>
            <a:off x="8396697" y="2964257"/>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Increased Thread Usage</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Tree>
    <p:extLst>
      <p:ext uri="{BB962C8B-B14F-4D97-AF65-F5344CB8AC3E}">
        <p14:creationId xmlns:p14="http://schemas.microsoft.com/office/powerpoint/2010/main" val="254444379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graphicFrame>
        <p:nvGraphicFramePr>
          <p:cNvPr id="15" name="Table 14">
            <a:extLst>
              <a:ext uri="{FF2B5EF4-FFF2-40B4-BE49-F238E27FC236}">
                <a16:creationId xmlns:a16="http://schemas.microsoft.com/office/drawing/2014/main" id="{7F058EDE-BDFF-449A-AD51-6A2E5E667E0F}"/>
              </a:ext>
            </a:extLst>
          </p:cNvPr>
          <p:cNvGraphicFramePr>
            <a:graphicFrameLocks noGrp="1"/>
          </p:cNvGraphicFramePr>
          <p:nvPr/>
        </p:nvGraphicFramePr>
        <p:xfrm>
          <a:off x="1380674" y="1575618"/>
          <a:ext cx="9430652" cy="4407875"/>
        </p:xfrm>
        <a:graphic>
          <a:graphicData uri="http://schemas.openxmlformats.org/drawingml/2006/table">
            <a:tbl>
              <a:tblPr bandRow="1">
                <a:tableStyleId>{5940675A-B579-460E-94D1-54222C63F5DA}</a:tableStyleId>
              </a:tblPr>
              <a:tblGrid>
                <a:gridCol w="2810837">
                  <a:extLst>
                    <a:ext uri="{9D8B030D-6E8A-4147-A177-3AD203B41FA5}">
                      <a16:colId xmlns:a16="http://schemas.microsoft.com/office/drawing/2014/main" val="2670246503"/>
                    </a:ext>
                  </a:extLst>
                </a:gridCol>
                <a:gridCol w="846894">
                  <a:extLst>
                    <a:ext uri="{9D8B030D-6E8A-4147-A177-3AD203B41FA5}">
                      <a16:colId xmlns:a16="http://schemas.microsoft.com/office/drawing/2014/main" val="2840900199"/>
                    </a:ext>
                  </a:extLst>
                </a:gridCol>
                <a:gridCol w="5772921">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Setting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Effect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rowSpan="3">
                  <a:txBody>
                    <a:bodyPr/>
                    <a:lstStyle/>
                    <a:p>
                      <a:pPr algn="ctr"/>
                      <a:r>
                        <a:rPr lang="en-US" sz="1800" b="1" dirty="0" err="1">
                          <a:latin typeface="Arial" panose="020B0604020202020204" pitchFamily="34" charset="0"/>
                          <a:cs typeface="Arial" panose="020B0604020202020204" pitchFamily="34" charset="0"/>
                        </a:rPr>
                        <a:t>MaxDegreeofParallelism</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items to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add any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Add the specified number of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rowSpan="3">
                  <a:txBody>
                    <a:bodyPr/>
                    <a:lstStyle/>
                    <a:p>
                      <a:pPr algn="ctr"/>
                      <a:r>
                        <a:rPr lang="en-US" sz="1800" b="1" dirty="0" err="1">
                          <a:latin typeface="Arial" panose="020B0604020202020204" pitchFamily="34" charset="0"/>
                          <a:cs typeface="Arial" panose="020B0604020202020204" pitchFamily="34" charset="0"/>
                        </a:rPr>
                        <a:t>MaxBufferedItemCount</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concurrent operations to run</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maintain a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Specify the maximum size (items) of the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59661399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Review Of 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3613297"/>
          </a:xfrm>
        </p:spPr>
        <p:txBody>
          <a:bodyPr vert="horz" wrap="square" lIns="146304" tIns="91440" rIns="146304" bIns="91440" rtlCol="0" anchor="t">
            <a:spAutoFit/>
          </a:bodyPr>
          <a:lstStyle/>
          <a:p>
            <a:pPr marL="0" lvl="1" indent="0">
              <a:lnSpc>
                <a:spcPct val="200000"/>
              </a:lnSpc>
              <a:buNone/>
            </a:pPr>
            <a:r>
              <a:rPr lang="en-US" sz="1800" b="1" dirty="0"/>
              <a:t>Request Units (RUs) is a rate-based currency</a:t>
            </a:r>
          </a:p>
          <a:p>
            <a:pPr marL="0" lvl="1" indent="0">
              <a:lnSpc>
                <a:spcPct val="200000"/>
              </a:lnSpc>
              <a:buNone/>
            </a:pPr>
            <a:r>
              <a:rPr lang="en-US" sz="1800" dirty="0"/>
              <a:t>Abstracts physical resources for performing requests</a:t>
            </a:r>
          </a:p>
          <a:p>
            <a:pPr marL="0" lvl="1" indent="0">
              <a:lnSpc>
                <a:spcPct val="200000"/>
              </a:lnSpc>
              <a:buNone/>
            </a:pPr>
            <a:r>
              <a:rPr lang="en-US" sz="1800" dirty="0"/>
              <a:t>Key to multi-tenancy, SLAs, and COGS efficiency</a:t>
            </a:r>
          </a:p>
          <a:p>
            <a:pPr marL="0" lvl="1" indent="0">
              <a:lnSpc>
                <a:spcPct val="200000"/>
              </a:lnSpc>
              <a:buNone/>
            </a:pPr>
            <a:r>
              <a:rPr lang="en-US" sz="1800" dirty="0"/>
              <a:t>Foreground and background activities</a:t>
            </a:r>
          </a:p>
          <a:p>
            <a:pPr marL="0" lvl="1" indent="0">
              <a:buNone/>
            </a:pPr>
            <a:endParaRPr lang="en-US" dirty="0"/>
          </a:p>
          <a:p>
            <a:pPr marL="0" lvl="1" indent="0">
              <a:buNone/>
            </a:pPr>
            <a:endParaRPr lang="en-US"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7407063" y="2674258"/>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Memory</a:t>
              </a:r>
            </a:p>
          </p:txBody>
        </p:sp>
      </p:grpSp>
    </p:spTree>
    <p:extLst>
      <p:ext uri="{BB962C8B-B14F-4D97-AF65-F5344CB8AC3E}">
        <p14:creationId xmlns:p14="http://schemas.microsoft.com/office/powerpoint/2010/main" val="34557067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576138"/>
            <a:ext cx="11655839" cy="5055743"/>
          </a:xfrm>
        </p:spPr>
        <p:txBody>
          <a:bodyPr/>
          <a:lstStyle/>
          <a:p>
            <a:pPr lvl="0"/>
            <a:r>
              <a:rPr lang="en-US" dirty="0">
                <a:solidFill>
                  <a:schemeClr val="tx1"/>
                </a:solidFill>
              </a:rPr>
              <a:t>Analyze Query Complexity</a:t>
            </a:r>
          </a:p>
          <a:p>
            <a:pPr lvl="0"/>
            <a:endParaRPr lang="en-US" b="0" dirty="0">
              <a:solidFill>
                <a:schemeClr val="tx1"/>
              </a:solidFill>
            </a:endParaRPr>
          </a:p>
          <a:p>
            <a:r>
              <a:rPr lang="en-US" b="0" dirty="0">
                <a:solidFill>
                  <a:schemeClr val="tx1"/>
                </a:solidFill>
              </a:rPr>
              <a:t>The complexity of a query impacts how many Request Units are consumed for an operation. The number of predicates, nature of the predicates, number of system functions, and the number of index matches / query results all influence the cost of query operations.</a:t>
            </a:r>
          </a:p>
          <a:p>
            <a:pPr lvl="0"/>
            <a:endParaRPr lang="en-US" dirty="0">
              <a:solidFill>
                <a:schemeClr val="tx1"/>
              </a:solidFill>
            </a:endParaRPr>
          </a:p>
          <a:p>
            <a:r>
              <a:rPr lang="en-US" dirty="0">
                <a:solidFill>
                  <a:schemeClr val="tx1"/>
                </a:solidFill>
              </a:rPr>
              <a:t>Measure Query Cost</a:t>
            </a:r>
          </a:p>
          <a:p>
            <a:endParaRPr lang="en-US" b="0" dirty="0">
              <a:solidFill>
                <a:schemeClr val="tx1"/>
              </a:solidFill>
            </a:endParaRPr>
          </a:p>
          <a:p>
            <a:r>
              <a:rPr lang="en-US" b="0" dirty="0">
                <a:solidFill>
                  <a:schemeClr val="tx1"/>
                </a:solidFill>
              </a:rPr>
              <a:t>To measure the cost of any operation (create, update, or delete):</a:t>
            </a:r>
          </a:p>
          <a:p>
            <a:pPr marL="497397" lvl="2" indent="-285750"/>
            <a:r>
              <a:rPr lang="en-US" sz="1400" dirty="0">
                <a:latin typeface="Arial" panose="020B0604020202020204" pitchFamily="34" charset="0"/>
                <a:cs typeface="Arial" panose="020B0604020202020204" pitchFamily="34" charset="0"/>
              </a:rPr>
              <a:t>Inspect the x-</a:t>
            </a:r>
            <a:r>
              <a:rPr lang="en-US" sz="1400" dirty="0" err="1">
                <a:latin typeface="Arial" panose="020B0604020202020204" pitchFamily="34" charset="0"/>
                <a:cs typeface="Arial" panose="020B0604020202020204" pitchFamily="34" charset="0"/>
              </a:rPr>
              <a:t>ms</a:t>
            </a:r>
            <a:r>
              <a:rPr lang="en-US" sz="1400" dirty="0">
                <a:latin typeface="Arial" panose="020B0604020202020204" pitchFamily="34" charset="0"/>
                <a:cs typeface="Arial" panose="020B0604020202020204" pitchFamily="34" charset="0"/>
              </a:rPr>
              <a:t>-request-charge header</a:t>
            </a:r>
          </a:p>
          <a:p>
            <a:pPr marL="497397" lvl="2" indent="-285750"/>
            <a:r>
              <a:rPr lang="en-US" sz="1400" dirty="0">
                <a:latin typeface="Arial" panose="020B0604020202020204" pitchFamily="34" charset="0"/>
                <a:cs typeface="Arial" panose="020B0604020202020204" pitchFamily="34" charset="0"/>
              </a:rPr>
              <a:t>Inspect the </a:t>
            </a:r>
            <a:r>
              <a:rPr lang="en-US" sz="1400" dirty="0" err="1">
                <a:latin typeface="Arial" panose="020B0604020202020204" pitchFamily="34" charset="0"/>
                <a:cs typeface="Arial" panose="020B0604020202020204" pitchFamily="34" charset="0"/>
              </a:rPr>
              <a:t>RequestCharge</a:t>
            </a:r>
            <a:r>
              <a:rPr lang="en-US" sz="1400" dirty="0">
                <a:latin typeface="Arial" panose="020B0604020202020204" pitchFamily="34" charset="0"/>
                <a:cs typeface="Arial" panose="020B0604020202020204" pitchFamily="34" charset="0"/>
              </a:rPr>
              <a:t> property in </a:t>
            </a:r>
            <a:r>
              <a:rPr lang="en-US" sz="1400" dirty="0" err="1">
                <a:latin typeface="Arial" panose="020B0604020202020204" pitchFamily="34" charset="0"/>
                <a:cs typeface="Arial" panose="020B0604020202020204" pitchFamily="34" charset="0"/>
              </a:rPr>
              <a:t>ResourceResponse</a:t>
            </a:r>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FeedResponse</a:t>
            </a:r>
            <a:r>
              <a:rPr lang="en-US" sz="1400" dirty="0">
                <a:latin typeface="Arial" panose="020B0604020202020204" pitchFamily="34" charset="0"/>
                <a:cs typeface="Arial" panose="020B0604020202020204" pitchFamily="34" charset="0"/>
              </a:rPr>
              <a:t> in the SDK</a:t>
            </a:r>
          </a:p>
          <a:p>
            <a:pPr lvl="0"/>
            <a:endParaRPr lang="en-US" dirty="0">
              <a:solidFill>
                <a:schemeClr val="tx1"/>
              </a:solidFill>
            </a:endParaRPr>
          </a:p>
          <a:p>
            <a:pPr lvl="0"/>
            <a:r>
              <a:rPr lang="en-US" dirty="0">
                <a:solidFill>
                  <a:schemeClr val="tx1"/>
                </a:solidFill>
              </a:rPr>
              <a:t>Number Of Indexed Terms Impacts Write RU Charges</a:t>
            </a:r>
          </a:p>
          <a:p>
            <a:pPr lvl="0"/>
            <a:endParaRPr lang="en-US" b="0" dirty="0">
              <a:solidFill>
                <a:schemeClr val="tx1"/>
              </a:solidFill>
            </a:endParaRPr>
          </a:p>
          <a:p>
            <a:r>
              <a:rPr lang="en-US" b="0" dirty="0">
                <a:solidFill>
                  <a:schemeClr val="tx1"/>
                </a:solidFill>
              </a:rPr>
              <a:t>Every write operation will require the indexer to run. The more indexed terms you have, the more indexing will be directly having an effect on the RU charge.</a:t>
            </a:r>
          </a:p>
          <a:p>
            <a:endParaRPr lang="en-US" b="0" dirty="0">
              <a:solidFill>
                <a:schemeClr val="tx1"/>
              </a:solidFill>
            </a:endParaRPr>
          </a:p>
          <a:p>
            <a:r>
              <a:rPr lang="en-US" b="0" dirty="0">
                <a:solidFill>
                  <a:schemeClr val="tx1"/>
                </a:solidFill>
              </a:rPr>
              <a:t>You can optimize for this by fine-tuning your index policy to include only fields and/or paths certain to be used in queries.</a:t>
            </a:r>
            <a:endParaRPr lang="en-US" dirty="0">
              <a:solidFill>
                <a:schemeClr val="tx1"/>
              </a:solidFill>
            </a:endParaRPr>
          </a:p>
        </p:txBody>
      </p:sp>
    </p:spTree>
    <p:extLst>
      <p:ext uri="{BB962C8B-B14F-4D97-AF65-F5344CB8AC3E}">
        <p14:creationId xmlns:p14="http://schemas.microsoft.com/office/powerpoint/2010/main" val="14865061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165243"/>
          </a:xfrm>
        </p:spPr>
        <p:txBody>
          <a:bodyPr/>
          <a:lstStyle/>
          <a:p>
            <a:r>
              <a:rPr lang="en-US" sz="2000" dirty="0">
                <a:solidFill>
                  <a:schemeClr val="tx1"/>
                </a:solidFill>
              </a:rPr>
              <a:t>Stabilized Logical Charges</a:t>
            </a:r>
          </a:p>
          <a:p>
            <a:endParaRPr lang="en-US" sz="2000" b="0" strike="sngStrike" dirty="0">
              <a:solidFill>
                <a:schemeClr val="tx1"/>
              </a:solidFill>
            </a:endParaRPr>
          </a:p>
          <a:p>
            <a:r>
              <a:rPr lang="en-US" sz="2000" b="0" dirty="0">
                <a:solidFill>
                  <a:srgbClr val="505050"/>
                </a:solidFill>
              </a:rPr>
              <a:t>Azure Cosmos DB uses information about past runs to produce a stable logical charge for the majority of CRUD or query operations.</a:t>
            </a:r>
          </a:p>
          <a:p>
            <a:endParaRPr lang="en-US" sz="2000" b="0" dirty="0">
              <a:solidFill>
                <a:srgbClr val="505050"/>
              </a:solidFill>
            </a:endParaRPr>
          </a:p>
          <a:p>
            <a:r>
              <a:rPr lang="en-US" sz="2000" b="0" dirty="0">
                <a:solidFill>
                  <a:srgbClr val="505050"/>
                </a:solidFill>
              </a:rPr>
              <a:t>Since this stable charge exists, we can rely on our operations having a </a:t>
            </a:r>
            <a:r>
              <a:rPr lang="en-US" sz="2000" dirty="0">
                <a:solidFill>
                  <a:srgbClr val="505050"/>
                </a:solidFill>
              </a:rPr>
              <a:t>high degree of predictability</a:t>
            </a:r>
            <a:r>
              <a:rPr lang="en-US" sz="2000" b="0" dirty="0">
                <a:solidFill>
                  <a:srgbClr val="505050"/>
                </a:solidFill>
              </a:rPr>
              <a:t> with very little variation. We can use the predictable RU charges for future capacity planning.</a:t>
            </a:r>
          </a:p>
          <a:p>
            <a:pPr lvl="0"/>
            <a:endParaRPr lang="en-US" sz="2000" dirty="0">
              <a:solidFill>
                <a:srgbClr val="0078D7"/>
              </a:solidFill>
            </a:endParaRPr>
          </a:p>
          <a:p>
            <a:r>
              <a:rPr lang="en-US" sz="2000" dirty="0">
                <a:solidFill>
                  <a:schemeClr val="tx1"/>
                </a:solidFill>
              </a:rPr>
              <a:t>Bulk Of Query RU Charges is IO</a:t>
            </a:r>
          </a:p>
          <a:p>
            <a:endParaRPr lang="en-US" sz="2000" b="0" dirty="0">
              <a:solidFill>
                <a:schemeClr val="tx1"/>
              </a:solidFill>
            </a:endParaRPr>
          </a:p>
          <a:p>
            <a:r>
              <a:rPr lang="en-US" sz="2000" b="0" dirty="0">
                <a:solidFill>
                  <a:srgbClr val="505050"/>
                </a:solidFill>
              </a:rPr>
              <a:t>Query RU is directly proportional to the quantity of query results.</a:t>
            </a:r>
          </a:p>
        </p:txBody>
      </p:sp>
    </p:spTree>
    <p:extLst>
      <p:ext uri="{BB962C8B-B14F-4D97-AF65-F5344CB8AC3E}">
        <p14:creationId xmlns:p14="http://schemas.microsoft.com/office/powerpoint/2010/main" val="34294471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546917"/>
            <a:ext cx="11653522" cy="2185214"/>
          </a:xfrm>
        </p:spPr>
        <p:txBody>
          <a:bodyPr>
            <a:normAutofit/>
          </a:bodyPr>
          <a:lstStyle/>
          <a:p>
            <a:pPr>
              <a:spcBef>
                <a:spcPts val="600"/>
              </a:spcBef>
              <a:spcAft>
                <a:spcPts val="600"/>
              </a:spcAft>
            </a:pPr>
            <a:r>
              <a:rPr lang="en-US" sz="1800" dirty="0" err="1"/>
              <a:t>ResourceResponse</a:t>
            </a:r>
            <a:r>
              <a:rPr lang="en-US" sz="1800" dirty="0"/>
              <a:t>&lt;Document&gt; response = await </a:t>
            </a:r>
            <a:r>
              <a:rPr lang="en-US" sz="1800" dirty="0" err="1"/>
              <a:t>client.CreateDocumentAsync</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document</a:t>
            </a:r>
          </a:p>
          <a:p>
            <a:pPr>
              <a:spcBef>
                <a:spcPts val="600"/>
              </a:spcBef>
              <a:spcAft>
                <a:spcPts val="600"/>
              </a:spcAft>
            </a:pPr>
            <a:r>
              <a:rPr lang="en-US" sz="1800" dirty="0"/>
              <a:t>);</a:t>
            </a:r>
          </a:p>
          <a:p>
            <a:pPr>
              <a:spcBef>
                <a:spcPts val="600"/>
              </a:spcBef>
              <a:spcAft>
                <a:spcPts val="600"/>
              </a:spcAft>
            </a:pPr>
            <a:r>
              <a:rPr lang="en-US" sz="1800" dirty="0"/>
              <a:t>var </a:t>
            </a:r>
            <a:r>
              <a:rPr lang="en-US" sz="1800" dirty="0" err="1"/>
              <a:t>requestUnits</a:t>
            </a:r>
            <a:r>
              <a:rPr lang="en-US" sz="1800" dirty="0"/>
              <a:t> = </a:t>
            </a:r>
            <a:r>
              <a:rPr lang="en-US" sz="1800" dirty="0" err="1"/>
              <a:t>response.RequestCharge</a:t>
            </a:r>
            <a:r>
              <a:rPr lang="en-US" sz="1800" dirty="0"/>
              <a:t>;</a:t>
            </a:r>
            <a:endParaRPr lang="en-US" dirty="0"/>
          </a:p>
        </p:txBody>
      </p:sp>
      <p:grpSp>
        <p:nvGrpSpPr>
          <p:cNvPr id="8" name="Group 7">
            <a:extLst>
              <a:ext uri="{FF2B5EF4-FFF2-40B4-BE49-F238E27FC236}">
                <a16:creationId xmlns:a16="http://schemas.microsoft.com/office/drawing/2014/main" id="{5634BDA0-0A9F-4C64-98C3-F58091D47E3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BF05784E-417E-4487-94B1-8A59B9EBCF36}"/>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032590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63229"/>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611426"/>
            <a:ext cx="11653522" cy="4339650"/>
          </a:xfrm>
        </p:spPr>
        <p:txBody>
          <a:bodyPr>
            <a:normAutofit/>
          </a:bodyPr>
          <a:lstStyle/>
          <a:p>
            <a:pPr>
              <a:spcBef>
                <a:spcPts val="600"/>
              </a:spcBef>
              <a:spcAft>
                <a:spcPts val="600"/>
              </a:spcAft>
            </a:pPr>
            <a:r>
              <a:rPr lang="en-US" sz="1800" dirty="0" err="1"/>
              <a:t>client.createDocument</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a:t>
            </a:r>
            <a:r>
              <a:rPr lang="en-US" sz="1800" dirty="0" err="1"/>
              <a:t>documentDefinition</a:t>
            </a:r>
            <a:r>
              <a:rPr lang="en-US" sz="1800" dirty="0"/>
              <a:t>, </a:t>
            </a:r>
          </a:p>
          <a:p>
            <a:pPr>
              <a:spcBef>
                <a:spcPts val="600"/>
              </a:spcBef>
              <a:spcAft>
                <a:spcPts val="600"/>
              </a:spcAft>
            </a:pPr>
            <a:r>
              <a:rPr lang="en-US" sz="1800" dirty="0"/>
              <a:t>	function (err, document, headers) {</a:t>
            </a:r>
          </a:p>
          <a:p>
            <a:pPr>
              <a:spcBef>
                <a:spcPts val="600"/>
              </a:spcBef>
              <a:spcAft>
                <a:spcPts val="600"/>
              </a:spcAft>
            </a:pPr>
            <a:r>
              <a:rPr lang="en-US" sz="1800" dirty="0"/>
              <a:t>		if (err) {</a:t>
            </a:r>
          </a:p>
          <a:p>
            <a:pPr>
              <a:spcBef>
                <a:spcPts val="600"/>
              </a:spcBef>
              <a:spcAft>
                <a:spcPts val="600"/>
              </a:spcAft>
            </a:pPr>
            <a:r>
              <a:rPr lang="en-US" sz="1800" dirty="0"/>
              <a:t>			console.log(err);</a:t>
            </a:r>
          </a:p>
          <a:p>
            <a:pPr>
              <a:spcBef>
                <a:spcPts val="600"/>
              </a:spcBef>
              <a:spcAft>
                <a:spcPts val="600"/>
              </a:spcAft>
            </a:pPr>
            <a:r>
              <a:rPr lang="en-US" sz="1800" dirty="0"/>
              <a:t>		}</a:t>
            </a:r>
          </a:p>
          <a:p>
            <a:pPr>
              <a:spcBef>
                <a:spcPts val="600"/>
              </a:spcBef>
              <a:spcAft>
                <a:spcPts val="600"/>
              </a:spcAft>
            </a:pPr>
            <a:r>
              <a:rPr lang="en-US" sz="1800" dirty="0"/>
              <a:t>		var </a:t>
            </a:r>
            <a:r>
              <a:rPr lang="en-US" sz="1800" dirty="0" err="1"/>
              <a:t>requestData</a:t>
            </a:r>
            <a:r>
              <a:rPr lang="en-US" sz="1800" dirty="0"/>
              <a:t> = headers['x-</a:t>
            </a:r>
            <a:r>
              <a:rPr lang="en-US" sz="1800" dirty="0" err="1"/>
              <a:t>ms</a:t>
            </a:r>
            <a:r>
              <a:rPr lang="en-US" sz="1800" dirty="0"/>
              <a:t>-request-charge'];</a:t>
            </a:r>
          </a:p>
          <a:p>
            <a:pPr>
              <a:spcBef>
                <a:spcPts val="600"/>
              </a:spcBef>
              <a:spcAft>
                <a:spcPts val="600"/>
              </a:spcAft>
            </a:pPr>
            <a:r>
              <a:rPr lang="en-US" sz="1800" dirty="0"/>
              <a:t>	}</a:t>
            </a:r>
          </a:p>
          <a:p>
            <a:pPr>
              <a:spcBef>
                <a:spcPts val="600"/>
              </a:spcBef>
              <a:spcAft>
                <a:spcPts val="600"/>
              </a:spcAft>
            </a:pPr>
            <a:r>
              <a:rPr lang="en-US" sz="1800" dirty="0"/>
              <a:t>);</a:t>
            </a:r>
          </a:p>
        </p:txBody>
      </p:sp>
      <p:pic>
        <p:nvPicPr>
          <p:cNvPr id="7" name="Picture 2">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537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477875"/>
          </a:xfrm>
        </p:spPr>
        <p:txBody>
          <a:bodyPr>
            <a:normAutofit/>
          </a:bodyPr>
          <a:lstStyle/>
          <a:p>
            <a:pPr>
              <a:spcBef>
                <a:spcPts val="600"/>
              </a:spcBef>
              <a:spcAft>
                <a:spcPts val="600"/>
              </a:spcAft>
            </a:pPr>
            <a:r>
              <a:rPr lang="en-US" sz="1800" err="1"/>
              <a:t>ResourceResponse</a:t>
            </a:r>
            <a:r>
              <a:rPr lang="en-US" sz="1800"/>
              <a:t>&lt;Document&gt; response = </a:t>
            </a:r>
            <a:r>
              <a:rPr lang="en-US" sz="1800" err="1"/>
              <a:t>client.createDocument</a:t>
            </a:r>
            <a:r>
              <a:rPr lang="en-US" sz="1800"/>
              <a:t>(</a:t>
            </a:r>
          </a:p>
          <a:p>
            <a:pPr>
              <a:spcBef>
                <a:spcPts val="600"/>
              </a:spcBef>
              <a:spcAft>
                <a:spcPts val="600"/>
              </a:spcAft>
            </a:pPr>
            <a:r>
              <a:rPr lang="en-US" sz="1800"/>
              <a:t>    collectionLink, </a:t>
            </a:r>
          </a:p>
          <a:p>
            <a:pPr>
              <a:spcBef>
                <a:spcPts val="600"/>
              </a:spcBef>
              <a:spcAft>
                <a:spcPts val="600"/>
              </a:spcAft>
            </a:pPr>
            <a:r>
              <a:rPr lang="en-US" sz="1800"/>
              <a:t>    documentDefinition, </a:t>
            </a:r>
          </a:p>
          <a:p>
            <a:pPr>
              <a:spcBef>
                <a:spcPts val="600"/>
              </a:spcBef>
              <a:spcAft>
                <a:spcPts val="600"/>
              </a:spcAft>
            </a:pPr>
            <a:r>
              <a:rPr lang="en-US" sz="1800"/>
              <a:t>    null, </a:t>
            </a:r>
          </a:p>
          <a:p>
            <a:pPr>
              <a:spcBef>
                <a:spcPts val="600"/>
              </a:spcBef>
              <a:spcAft>
                <a:spcPts val="600"/>
              </a:spcAft>
            </a:pPr>
            <a:r>
              <a:rPr lang="en-US" sz="1800"/>
              <a:t>    false</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Double </a:t>
            </a:r>
            <a:r>
              <a:rPr lang="en-US" sz="1800" err="1"/>
              <a:t>requestCharge</a:t>
            </a:r>
            <a:r>
              <a:rPr lang="en-US" sz="1800"/>
              <a:t> = </a:t>
            </a:r>
            <a:r>
              <a:rPr lang="en-US" sz="1800" err="1"/>
              <a:t>response.getRequestCharge</a:t>
            </a:r>
            <a:r>
              <a:rPr lang="en-US" sz="1800"/>
              <a:t>();</a:t>
            </a:r>
          </a:p>
        </p:txBody>
      </p:sp>
      <p:pic>
        <p:nvPicPr>
          <p:cNvPr id="7" name="Picture 6">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28942179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1F93-E374-45FE-B22D-AE3409700ABB}"/>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Validating Provisioned Throughput Choice</a:t>
            </a:r>
          </a:p>
        </p:txBody>
      </p:sp>
      <p:sp>
        <p:nvSpPr>
          <p:cNvPr id="3" name="Text Placeholder 2">
            <a:extLst>
              <a:ext uri="{FF2B5EF4-FFF2-40B4-BE49-F238E27FC236}">
                <a16:creationId xmlns:a16="http://schemas.microsoft.com/office/drawing/2014/main" id="{ACF5B87A-5961-40D4-951E-73B9B3159B5E}"/>
              </a:ext>
            </a:extLst>
          </p:cNvPr>
          <p:cNvSpPr>
            <a:spLocks noGrp="1"/>
          </p:cNvSpPr>
          <p:nvPr>
            <p:ph type="body" sz="quarter" idx="10"/>
          </p:nvPr>
        </p:nvSpPr>
        <p:spPr>
          <a:xfrm>
            <a:off x="269240" y="1759955"/>
            <a:ext cx="4628016" cy="5071709"/>
          </a:xfrm>
        </p:spPr>
        <p:txBody>
          <a:bodyPr vert="horz" wrap="square" lIns="91440" tIns="45720" rIns="91440" bIns="45720" rtlCol="0" anchor="t">
            <a:spAutoFit/>
          </a:bodyPr>
          <a:lstStyle/>
          <a:p>
            <a:pPr marL="342900" indent="-342900">
              <a:lnSpc>
                <a:spcPct val="150000"/>
              </a:lnSpc>
              <a:buFont typeface="+mj-lt"/>
              <a:buAutoNum type="arabicPeriod"/>
            </a:pPr>
            <a:r>
              <a:rPr lang="en-US" sz="1600" dirty="0">
                <a:latin typeface="+mn-lt"/>
              </a:rPr>
              <a:t>Check if your operations are getting rate limited. </a:t>
            </a:r>
          </a:p>
          <a:p>
            <a:pPr marL="915035" lvl="1" indent="-342900">
              <a:lnSpc>
                <a:spcPct val="150000"/>
              </a:lnSpc>
            </a:pPr>
            <a:r>
              <a:rPr lang="en-US" sz="1400" dirty="0"/>
              <a:t>Requests exceeding capacity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Check if consumed throughput exceeds the provisioned throughput on any of the physical partitions </a:t>
            </a:r>
          </a:p>
          <a:p>
            <a:pPr marL="915035" lvl="1" indent="-342900">
              <a:lnSpc>
                <a:spcPct val="150000"/>
              </a:lnSpc>
            </a:pPr>
            <a:r>
              <a:rPr lang="en-US" sz="1400" dirty="0"/>
              <a:t>Max RU/second consumed per partition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Select the time where the maximum consumed throughput per partition exceeded provisioned on the chart </a:t>
            </a:r>
          </a:p>
          <a:p>
            <a:pPr marL="915035" lvl="1" indent="-342900">
              <a:lnSpc>
                <a:spcPct val="150000"/>
              </a:lnSpc>
            </a:pPr>
            <a:r>
              <a:rPr lang="en-US" sz="1400" dirty="0"/>
              <a:t>Max consumed throughput by each partition chart</a:t>
            </a:r>
            <a:endParaRPr lang="en-US" sz="1400" dirty="0">
              <a:cs typeface="Arial" panose="020B0604020202020204" pitchFamily="34" charset="0"/>
            </a:endParaRPr>
          </a:p>
        </p:txBody>
      </p:sp>
      <p:pic>
        <p:nvPicPr>
          <p:cNvPr id="3074" name="Picture 2" descr="https://azurecomcdn.azureedge.net/mediahandler/acomblog/media/Default/blog/468936fc-7a4e-43e7-bfd7-4a2ce4eefa6b.png">
            <a:extLst>
              <a:ext uri="{FF2B5EF4-FFF2-40B4-BE49-F238E27FC236}">
                <a16:creationId xmlns:a16="http://schemas.microsoft.com/office/drawing/2014/main" id="{9401D6C2-00CF-402D-8892-B132950951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 t="-1" b="9280"/>
          <a:stretch/>
        </p:blipFill>
        <p:spPr bwMode="auto">
          <a:xfrm>
            <a:off x="6095999" y="1421944"/>
            <a:ext cx="6094225" cy="543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36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EAB5-398E-4F5C-8997-78B0BE0A9784}"/>
              </a:ext>
            </a:extLst>
          </p:cNvPr>
          <p:cNvSpPr>
            <a:spLocks noGrp="1"/>
          </p:cNvSpPr>
          <p:nvPr>
            <p:ph type="title"/>
          </p:nvPr>
        </p:nvSpPr>
        <p:spPr/>
        <p:txBody>
          <a:bodyPr/>
          <a:lstStyle/>
          <a:p>
            <a:r>
              <a:rPr lang="en-US" dirty="0"/>
              <a:t>Cross-Partition Aggregate</a:t>
            </a:r>
          </a:p>
        </p:txBody>
      </p:sp>
      <p:sp>
        <p:nvSpPr>
          <p:cNvPr id="3" name="Text Placeholder 2">
            <a:extLst>
              <a:ext uri="{FF2B5EF4-FFF2-40B4-BE49-F238E27FC236}">
                <a16:creationId xmlns:a16="http://schemas.microsoft.com/office/drawing/2014/main" id="{1CE0E481-9C97-4966-A995-CE0F91B5B491}"/>
              </a:ext>
            </a:extLst>
          </p:cNvPr>
          <p:cNvSpPr>
            <a:spLocks noGrp="1"/>
          </p:cNvSpPr>
          <p:nvPr>
            <p:ph type="body" sz="quarter" idx="11"/>
          </p:nvPr>
        </p:nvSpPr>
        <p:spPr>
          <a:xfrm>
            <a:off x="269874" y="1584156"/>
            <a:ext cx="5686789" cy="1764586"/>
          </a:xfrm>
        </p:spPr>
        <p:txBody>
          <a:bodyPr/>
          <a:lstStyle/>
          <a:p>
            <a:r>
              <a:rPr lang="en-US" dirty="0"/>
              <a:t>Low-Latency Aggregations:</a:t>
            </a:r>
          </a:p>
          <a:p>
            <a:endParaRPr lang="en-US" dirty="0"/>
          </a:p>
          <a:p>
            <a:pPr marL="0" lvl="1" indent="0">
              <a:buNone/>
            </a:pPr>
            <a:r>
              <a:rPr lang="en-US" dirty="0"/>
              <a:t>You can submit a simple SQL query and Azure Cosmos DB handles the routing of the query among data partitions and merges results to return the final aggregate values.</a:t>
            </a:r>
          </a:p>
        </p:txBody>
      </p:sp>
      <p:sp>
        <p:nvSpPr>
          <p:cNvPr id="18" name="Rectangle 17">
            <a:extLst>
              <a:ext uri="{FF2B5EF4-FFF2-40B4-BE49-F238E27FC236}">
                <a16:creationId xmlns:a16="http://schemas.microsoft.com/office/drawing/2014/main" id="{02AC2F36-80F6-4CC7-8F30-BE90962D9422}"/>
              </a:ext>
            </a:extLst>
          </p:cNvPr>
          <p:cNvSpPr/>
          <p:nvPr/>
        </p:nvSpPr>
        <p:spPr bwMode="auto">
          <a:xfrm>
            <a:off x="10132172" y="2992686"/>
            <a:ext cx="1485516" cy="353745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B93FBE79-85C9-4F0A-A2F4-1E2EFDE9FB8C}"/>
              </a:ext>
            </a:extLst>
          </p:cNvPr>
          <p:cNvGrpSpPr>
            <a:grpSpLocks noChangeAspect="1"/>
          </p:cNvGrpSpPr>
          <p:nvPr/>
        </p:nvGrpSpPr>
        <p:grpSpPr>
          <a:xfrm>
            <a:off x="10219838" y="6108378"/>
            <a:ext cx="350654" cy="302239"/>
            <a:chOff x="9192685" y="1928657"/>
            <a:chExt cx="644698" cy="555680"/>
          </a:xfrm>
        </p:grpSpPr>
        <p:sp>
          <p:nvSpPr>
            <p:cNvPr id="20" name="Star: 4 Points 8">
              <a:extLst>
                <a:ext uri="{FF2B5EF4-FFF2-40B4-BE49-F238E27FC236}">
                  <a16:creationId xmlns:a16="http://schemas.microsoft.com/office/drawing/2014/main" id="{9A7D3377-2659-452C-9C72-8C452A3A01A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Star: 4 Points 8">
              <a:extLst>
                <a:ext uri="{FF2B5EF4-FFF2-40B4-BE49-F238E27FC236}">
                  <a16:creationId xmlns:a16="http://schemas.microsoft.com/office/drawing/2014/main" id="{31AAAD47-1A0F-45B0-9CA9-9261D61D723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4BD8B87A-064D-411A-9077-9092031AEE22}"/>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9">
              <a:extLst>
                <a:ext uri="{FF2B5EF4-FFF2-40B4-BE49-F238E27FC236}">
                  <a16:creationId xmlns:a16="http://schemas.microsoft.com/office/drawing/2014/main" id="{F0C6E351-3568-4255-BB14-9D4CCD060BD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4" name="Straight Arrow Connector 23">
            <a:extLst>
              <a:ext uri="{FF2B5EF4-FFF2-40B4-BE49-F238E27FC236}">
                <a16:creationId xmlns:a16="http://schemas.microsoft.com/office/drawing/2014/main" id="{6CFA4F58-AECF-49BE-8653-E64690B82978}"/>
              </a:ext>
            </a:extLst>
          </p:cNvPr>
          <p:cNvCxnSpPr>
            <a:cxnSpLocks/>
            <a:stCxn id="33" idx="3"/>
          </p:cNvCxnSpPr>
          <p:nvPr/>
        </p:nvCxnSpPr>
        <p:spPr>
          <a:xfrm flipV="1">
            <a:off x="9753600" y="4761414"/>
            <a:ext cx="918755"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4173ECD9-5B55-4381-B29D-94520F4F4E81}"/>
              </a:ext>
            </a:extLst>
          </p:cNvPr>
          <p:cNvCxnSpPr>
            <a:cxnSpLocks/>
            <a:stCxn id="33" idx="3"/>
          </p:cNvCxnSpPr>
          <p:nvPr/>
        </p:nvCxnSpPr>
        <p:spPr>
          <a:xfrm>
            <a:off x="9753600" y="4761415"/>
            <a:ext cx="918755" cy="116630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5C9603F5-843D-456D-AF8D-AE3CA0F9EBE5}"/>
              </a:ext>
            </a:extLst>
          </p:cNvPr>
          <p:cNvCxnSpPr>
            <a:cxnSpLocks/>
            <a:stCxn id="33" idx="3"/>
          </p:cNvCxnSpPr>
          <p:nvPr/>
        </p:nvCxnSpPr>
        <p:spPr>
          <a:xfrm flipV="1">
            <a:off x="9753600" y="3676606"/>
            <a:ext cx="888629" cy="108480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E64213F8-E568-4241-930F-1AAADC9F2DE7}"/>
              </a:ext>
            </a:extLst>
          </p:cNvPr>
          <p:cNvCxnSpPr>
            <a:cxnSpLocks/>
            <a:stCxn id="65" idx="2"/>
          </p:cNvCxnSpPr>
          <p:nvPr/>
        </p:nvCxnSpPr>
        <p:spPr>
          <a:xfrm>
            <a:off x="8367247" y="2665178"/>
            <a:ext cx="0" cy="10838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C5F20223-062B-4C8C-A368-CAA737F9E316}"/>
              </a:ext>
            </a:extLst>
          </p:cNvPr>
          <p:cNvSpPr txBox="1"/>
          <p:nvPr/>
        </p:nvSpPr>
        <p:spPr>
          <a:xfrm>
            <a:off x="6177085" y="3839624"/>
            <a:ext cx="3713533" cy="1843582"/>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VALUE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COUNT(1)</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FROM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telemetry t</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WHERE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a:t>
            </a:r>
            <a:r>
              <a:rPr lang="en-US" sz="1400" dirty="0" err="1">
                <a:gradFill>
                  <a:gsLst>
                    <a:gs pos="2917">
                      <a:schemeClr val="tx1"/>
                    </a:gs>
                    <a:gs pos="30000">
                      <a:schemeClr val="tx1"/>
                    </a:gs>
                  </a:gsLst>
                  <a:lin ang="5400000" scaled="0"/>
                </a:gradFill>
                <a:latin typeface="Arial" panose="020B0604020202020204" pitchFamily="34" charset="0"/>
              </a:rPr>
              <a:t>t.deviceId</a:t>
            </a:r>
            <a:r>
              <a:rPr lang="en-US" sz="1400" dirty="0">
                <a:gradFill>
                  <a:gsLst>
                    <a:gs pos="2917">
                      <a:schemeClr val="tx1"/>
                    </a:gs>
                    <a:gs pos="30000">
                      <a:schemeClr val="tx1"/>
                    </a:gs>
                  </a:gsLst>
                  <a:lin ang="5400000" scaled="0"/>
                </a:gradFill>
                <a:latin typeface="Arial" panose="020B0604020202020204" pitchFamily="34" charset="0"/>
              </a:rPr>
              <a:t> = "craft267_seat17"</a:t>
            </a:r>
          </a:p>
        </p:txBody>
      </p:sp>
      <p:grpSp>
        <p:nvGrpSpPr>
          <p:cNvPr id="59" name="Group 58">
            <a:extLst>
              <a:ext uri="{FF2B5EF4-FFF2-40B4-BE49-F238E27FC236}">
                <a16:creationId xmlns:a16="http://schemas.microsoft.com/office/drawing/2014/main" id="{57EDFEC5-8694-4C7B-AB5C-46E59DD8DB5C}"/>
              </a:ext>
            </a:extLst>
          </p:cNvPr>
          <p:cNvGrpSpPr/>
          <p:nvPr/>
        </p:nvGrpSpPr>
        <p:grpSpPr>
          <a:xfrm>
            <a:off x="8043783" y="2114852"/>
            <a:ext cx="646927" cy="550326"/>
            <a:chOff x="5872464" y="2045113"/>
            <a:chExt cx="485379" cy="412901"/>
          </a:xfrm>
          <a:noFill/>
        </p:grpSpPr>
        <p:grpSp>
          <p:nvGrpSpPr>
            <p:cNvPr id="60" name="Group 59">
              <a:extLst>
                <a:ext uri="{FF2B5EF4-FFF2-40B4-BE49-F238E27FC236}">
                  <a16:creationId xmlns:a16="http://schemas.microsoft.com/office/drawing/2014/main" id="{AAE8C0FB-F9DC-45E2-8FD5-BBAB0C88D5B0}"/>
                </a:ext>
              </a:extLst>
            </p:cNvPr>
            <p:cNvGrpSpPr/>
            <p:nvPr/>
          </p:nvGrpSpPr>
          <p:grpSpPr>
            <a:xfrm>
              <a:off x="5872464" y="2045113"/>
              <a:ext cx="485379" cy="412901"/>
              <a:chOff x="2107244" y="1575258"/>
              <a:chExt cx="310993" cy="264555"/>
            </a:xfrm>
            <a:grpFill/>
          </p:grpSpPr>
          <p:sp>
            <p:nvSpPr>
              <p:cNvPr id="65" name="Rectangle 9">
                <a:extLst>
                  <a:ext uri="{FF2B5EF4-FFF2-40B4-BE49-F238E27FC236}">
                    <a16:creationId xmlns:a16="http://schemas.microsoft.com/office/drawing/2014/main" id="{CDE3981E-199B-4264-901D-F61749CD4D4B}"/>
                  </a:ext>
                </a:extLst>
              </p:cNvPr>
              <p:cNvSpPr>
                <a:spLocks noChangeArrowheads="1"/>
              </p:cNvSpPr>
              <p:nvPr/>
            </p:nvSpPr>
            <p:spPr bwMode="auto">
              <a:xfrm>
                <a:off x="2107244" y="1575258"/>
                <a:ext cx="310993" cy="264555"/>
              </a:xfrm>
              <a:prstGeom prst="rect">
                <a:avLst/>
              </a:prstGeom>
              <a:grp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6" name="Line 10">
                <a:extLst>
                  <a:ext uri="{FF2B5EF4-FFF2-40B4-BE49-F238E27FC236}">
                    <a16:creationId xmlns:a16="http://schemas.microsoft.com/office/drawing/2014/main" id="{5EDDB757-7715-43C7-A3F2-34FB475E2419}"/>
                  </a:ext>
                </a:extLst>
              </p:cNvPr>
              <p:cNvSpPr>
                <a:spLocks noChangeShapeType="1"/>
              </p:cNvSpPr>
              <p:nvPr/>
            </p:nvSpPr>
            <p:spPr bwMode="auto">
              <a:xfrm flipH="1">
                <a:off x="2107244" y="1647026"/>
                <a:ext cx="310993" cy="0"/>
              </a:xfrm>
              <a:prstGeom prst="line">
                <a:avLst/>
              </a:prstGeom>
              <a:grp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61" name="Group 60">
              <a:extLst>
                <a:ext uri="{FF2B5EF4-FFF2-40B4-BE49-F238E27FC236}">
                  <a16:creationId xmlns:a16="http://schemas.microsoft.com/office/drawing/2014/main" id="{A780BF54-9223-4E1E-9711-4CEF3C49EE87}"/>
                </a:ext>
              </a:extLst>
            </p:cNvPr>
            <p:cNvGrpSpPr/>
            <p:nvPr/>
          </p:nvGrpSpPr>
          <p:grpSpPr>
            <a:xfrm>
              <a:off x="6153589" y="2082451"/>
              <a:ext cx="149347" cy="37338"/>
              <a:chOff x="2287367" y="1599181"/>
              <a:chExt cx="95690" cy="23923"/>
            </a:xfrm>
            <a:grpFill/>
          </p:grpSpPr>
          <p:sp>
            <p:nvSpPr>
              <p:cNvPr id="62" name="Oval 11">
                <a:extLst>
                  <a:ext uri="{FF2B5EF4-FFF2-40B4-BE49-F238E27FC236}">
                    <a16:creationId xmlns:a16="http://schemas.microsoft.com/office/drawing/2014/main" id="{06D7158B-5833-4E8B-9357-EB20C1E4004F}"/>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3" name="Oval 12">
                <a:extLst>
                  <a:ext uri="{FF2B5EF4-FFF2-40B4-BE49-F238E27FC236}">
                    <a16:creationId xmlns:a16="http://schemas.microsoft.com/office/drawing/2014/main" id="{AB24BAB2-4BA7-4FF0-A7AA-1B36DF98295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Oval 13">
                <a:extLst>
                  <a:ext uri="{FF2B5EF4-FFF2-40B4-BE49-F238E27FC236}">
                    <a16:creationId xmlns:a16="http://schemas.microsoft.com/office/drawing/2014/main" id="{197DE48D-E975-4251-B1A1-14BFB450736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7" name="Group 6">
            <a:extLst>
              <a:ext uri="{FF2B5EF4-FFF2-40B4-BE49-F238E27FC236}">
                <a16:creationId xmlns:a16="http://schemas.microsoft.com/office/drawing/2014/main" id="{B97218AF-2007-41D3-AEB7-9B77817EAAD8}"/>
              </a:ext>
            </a:extLst>
          </p:cNvPr>
          <p:cNvGrpSpPr/>
          <p:nvPr/>
        </p:nvGrpSpPr>
        <p:grpSpPr>
          <a:xfrm>
            <a:off x="6350559" y="1690486"/>
            <a:ext cx="1364758" cy="1863543"/>
            <a:chOff x="6350559" y="1690486"/>
            <a:chExt cx="1364758" cy="1863543"/>
          </a:xfrm>
        </p:grpSpPr>
        <p:sp>
          <p:nvSpPr>
            <p:cNvPr id="46" name="Rectangle: Top Corners Rounded 45">
              <a:extLst>
                <a:ext uri="{FF2B5EF4-FFF2-40B4-BE49-F238E27FC236}">
                  <a16:creationId xmlns:a16="http://schemas.microsoft.com/office/drawing/2014/main" id="{562FE482-EE53-4AF4-9FF5-D57637E201A6}"/>
                </a:ext>
              </a:extLst>
            </p:cNvPr>
            <p:cNvSpPr/>
            <p:nvPr/>
          </p:nvSpPr>
          <p:spPr bwMode="auto">
            <a:xfrm>
              <a:off x="6440585" y="3353883"/>
              <a:ext cx="1176940" cy="200146"/>
            </a:xfrm>
            <a:prstGeom prst="round2SameRect">
              <a:avLst>
                <a:gd name="adj1" fmla="val 15074"/>
                <a:gd name="adj2" fmla="val 22445"/>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47" name="Rectangle: Rounded Corners 46">
              <a:extLst>
                <a:ext uri="{FF2B5EF4-FFF2-40B4-BE49-F238E27FC236}">
                  <a16:creationId xmlns:a16="http://schemas.microsoft.com/office/drawing/2014/main" id="{C165973A-0E0C-4961-BA99-53D60C4B05EA}"/>
                </a:ext>
              </a:extLst>
            </p:cNvPr>
            <p:cNvSpPr/>
            <p:nvPr/>
          </p:nvSpPr>
          <p:spPr bwMode="auto">
            <a:xfrm>
              <a:off x="635055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8" name="Rectangle: Rounded Corners 47">
              <a:extLst>
                <a:ext uri="{FF2B5EF4-FFF2-40B4-BE49-F238E27FC236}">
                  <a16:creationId xmlns:a16="http://schemas.microsoft.com/office/drawing/2014/main" id="{623BCF1C-DC98-453D-B8E3-DE5004E6C735}"/>
                </a:ext>
              </a:extLst>
            </p:cNvPr>
            <p:cNvSpPr/>
            <p:nvPr/>
          </p:nvSpPr>
          <p:spPr bwMode="auto">
            <a:xfrm>
              <a:off x="752664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9" name="Rectangle: Top Corners Rounded 48">
              <a:extLst>
                <a:ext uri="{FF2B5EF4-FFF2-40B4-BE49-F238E27FC236}">
                  <a16:creationId xmlns:a16="http://schemas.microsoft.com/office/drawing/2014/main" id="{35B7A816-7700-4557-ACA3-F73D578DD30E}"/>
                </a:ext>
              </a:extLst>
            </p:cNvPr>
            <p:cNvSpPr/>
            <p:nvPr/>
          </p:nvSpPr>
          <p:spPr bwMode="auto">
            <a:xfrm>
              <a:off x="6444511" y="1690486"/>
              <a:ext cx="1176940" cy="1686198"/>
            </a:xfrm>
            <a:prstGeom prst="round2SameRect">
              <a:avLst>
                <a:gd name="adj1" fmla="val 33558"/>
                <a:gd name="adj2" fmla="val 2427"/>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69" name="Rectangle 68">
              <a:extLst>
                <a:ext uri="{FF2B5EF4-FFF2-40B4-BE49-F238E27FC236}">
                  <a16:creationId xmlns:a16="http://schemas.microsoft.com/office/drawing/2014/main" id="{152BEEA3-A40D-4809-8E6D-5BEE2BC6F802}"/>
                </a:ext>
              </a:extLst>
            </p:cNvPr>
            <p:cNvSpPr/>
            <p:nvPr/>
          </p:nvSpPr>
          <p:spPr bwMode="auto">
            <a:xfrm>
              <a:off x="6732148" y="1949956"/>
              <a:ext cx="593814" cy="458399"/>
            </a:xfrm>
            <a:prstGeom prst="rect">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cxnSp>
          <p:nvCxnSpPr>
            <p:cNvPr id="70" name="Straight Connector 69">
              <a:extLst>
                <a:ext uri="{FF2B5EF4-FFF2-40B4-BE49-F238E27FC236}">
                  <a16:creationId xmlns:a16="http://schemas.microsoft.com/office/drawing/2014/main" id="{6BB1B34A-A7F4-4E7E-9F79-65AF597B737E}"/>
                </a:ext>
              </a:extLst>
            </p:cNvPr>
            <p:cNvCxnSpPr/>
            <p:nvPr/>
          </p:nvCxnSpPr>
          <p:spPr>
            <a:xfrm>
              <a:off x="6732148" y="2286664"/>
              <a:ext cx="593814" cy="0"/>
            </a:xfrm>
            <a:prstGeom prst="line">
              <a:avLst/>
            </a:prstGeom>
            <a:solidFill>
              <a:schemeClr val="bg1">
                <a:lumMod val="95000"/>
              </a:schemeClr>
            </a:solidFill>
            <a:ln w="19050" cap="flat">
              <a:solidFill>
                <a:schemeClr val="tx2"/>
              </a:solidFill>
              <a:prstDash val="solid"/>
              <a:miter lim="800000"/>
              <a:headEnd/>
              <a:tailEnd/>
            </a:ln>
          </p:spPr>
        </p:cxnSp>
        <p:sp>
          <p:nvSpPr>
            <p:cNvPr id="71" name="Oval 70">
              <a:extLst>
                <a:ext uri="{FF2B5EF4-FFF2-40B4-BE49-F238E27FC236}">
                  <a16:creationId xmlns:a16="http://schemas.microsoft.com/office/drawing/2014/main" id="{AA86C85A-2BE9-490A-966F-3D6D34EF490A}"/>
                </a:ext>
              </a:extLst>
            </p:cNvPr>
            <p:cNvSpPr/>
            <p:nvPr/>
          </p:nvSpPr>
          <p:spPr bwMode="auto">
            <a:xfrm>
              <a:off x="6777335" y="2315171"/>
              <a:ext cx="61969" cy="61969"/>
            </a:xfrm>
            <a:prstGeom prst="ellipse">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2" name="Oval 71">
              <a:extLst>
                <a:ext uri="{FF2B5EF4-FFF2-40B4-BE49-F238E27FC236}">
                  <a16:creationId xmlns:a16="http://schemas.microsoft.com/office/drawing/2014/main" id="{F6290785-2C12-4945-A960-34FABAD0D939}"/>
                </a:ext>
              </a:extLst>
            </p:cNvPr>
            <p:cNvSpPr/>
            <p:nvPr/>
          </p:nvSpPr>
          <p:spPr bwMode="auto">
            <a:xfrm>
              <a:off x="7218808" y="2315171"/>
              <a:ext cx="61969" cy="61969"/>
            </a:xfrm>
            <a:prstGeom prst="ellipse">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3" name="Rectangle 72">
              <a:extLst>
                <a:ext uri="{FF2B5EF4-FFF2-40B4-BE49-F238E27FC236}">
                  <a16:creationId xmlns:a16="http://schemas.microsoft.com/office/drawing/2014/main" id="{E6C4DE46-8748-4F47-B406-1BA3E1409937}"/>
                </a:ext>
              </a:extLst>
            </p:cNvPr>
            <p:cNvSpPr/>
            <p:nvPr/>
          </p:nvSpPr>
          <p:spPr bwMode="auto">
            <a:xfrm>
              <a:off x="6884557" y="2327410"/>
              <a:ext cx="288996" cy="37491"/>
            </a:xfrm>
            <a:prstGeom prst="rect">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4" name="Rectangle: Rounded Corners 73">
              <a:extLst>
                <a:ext uri="{FF2B5EF4-FFF2-40B4-BE49-F238E27FC236}">
                  <a16:creationId xmlns:a16="http://schemas.microsoft.com/office/drawing/2014/main" id="{7DF65081-DA59-42FD-9D1B-B0DD979201D3}"/>
                </a:ext>
              </a:extLst>
            </p:cNvPr>
            <p:cNvSpPr/>
            <p:nvPr/>
          </p:nvSpPr>
          <p:spPr bwMode="auto">
            <a:xfrm>
              <a:off x="6547627" y="2543559"/>
              <a:ext cx="962854" cy="736501"/>
            </a:xfrm>
            <a:prstGeom prst="roundRect">
              <a:avLst/>
            </a:prstGeom>
            <a:solidFill>
              <a:schemeClr val="bg1">
                <a:lumMod val="95000"/>
              </a:schemeClr>
            </a:solid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53" name="Rectangle: Rounded Corners 52">
              <a:extLst>
                <a:ext uri="{FF2B5EF4-FFF2-40B4-BE49-F238E27FC236}">
                  <a16:creationId xmlns:a16="http://schemas.microsoft.com/office/drawing/2014/main" id="{C3A33074-A109-4CBA-A47C-D903D515F5E6}"/>
                </a:ext>
              </a:extLst>
            </p:cNvPr>
            <p:cNvSpPr/>
            <p:nvPr/>
          </p:nvSpPr>
          <p:spPr bwMode="auto">
            <a:xfrm>
              <a:off x="6973887" y="2480072"/>
              <a:ext cx="110335" cy="154315"/>
            </a:xfrm>
            <a:prstGeom prst="roundRect">
              <a:avLst/>
            </a:prstGeom>
            <a:solidFill>
              <a:schemeClr val="bg1">
                <a:lumMod val="95000"/>
              </a:schemeClr>
            </a:solidFill>
            <a:ln w="19050" cap="flat">
              <a:solidFill>
                <a:schemeClr val="tx2"/>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grpSp>
          <p:nvGrpSpPr>
            <p:cNvPr id="6" name="Group 5">
              <a:extLst>
                <a:ext uri="{FF2B5EF4-FFF2-40B4-BE49-F238E27FC236}">
                  <a16:creationId xmlns:a16="http://schemas.microsoft.com/office/drawing/2014/main" id="{4E987143-0B9F-4C88-846F-CBA5A5EEAE51}"/>
                </a:ext>
              </a:extLst>
            </p:cNvPr>
            <p:cNvGrpSpPr/>
            <p:nvPr/>
          </p:nvGrpSpPr>
          <p:grpSpPr>
            <a:xfrm>
              <a:off x="6921248" y="2001513"/>
              <a:ext cx="215612" cy="215612"/>
              <a:chOff x="6884555" y="1989834"/>
              <a:chExt cx="288998" cy="288998"/>
            </a:xfrm>
          </p:grpSpPr>
          <p:sp>
            <p:nvSpPr>
              <p:cNvPr id="4" name="Isosceles Triangle 3">
                <a:extLst>
                  <a:ext uri="{FF2B5EF4-FFF2-40B4-BE49-F238E27FC236}">
                    <a16:creationId xmlns:a16="http://schemas.microsoft.com/office/drawing/2014/main" id="{77C36E38-FBC6-4DBD-AB7A-96918E6F5494}"/>
                  </a:ext>
                </a:extLst>
              </p:cNvPr>
              <p:cNvSpPr/>
              <p:nvPr/>
            </p:nvSpPr>
            <p:spPr bwMode="auto">
              <a:xfrm rot="5400000">
                <a:off x="6975352" y="2083703"/>
                <a:ext cx="140048" cy="109755"/>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Oval 4">
                <a:extLst>
                  <a:ext uri="{FF2B5EF4-FFF2-40B4-BE49-F238E27FC236}">
                    <a16:creationId xmlns:a16="http://schemas.microsoft.com/office/drawing/2014/main" id="{92A83FF5-377A-49EA-8E55-79C4C4B103FC}"/>
                  </a:ext>
                </a:extLst>
              </p:cNvPr>
              <p:cNvSpPr/>
              <p:nvPr/>
            </p:nvSpPr>
            <p:spPr bwMode="auto">
              <a:xfrm>
                <a:off x="6884555" y="1989834"/>
                <a:ext cx="288998" cy="28899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grpSp>
      <p:grpSp>
        <p:nvGrpSpPr>
          <p:cNvPr id="50" name="Group 49">
            <a:extLst>
              <a:ext uri="{FF2B5EF4-FFF2-40B4-BE49-F238E27FC236}">
                <a16:creationId xmlns:a16="http://schemas.microsoft.com/office/drawing/2014/main" id="{8AD67F37-60FA-43CB-97B4-9B5D08AD23F5}"/>
              </a:ext>
            </a:extLst>
          </p:cNvPr>
          <p:cNvGrpSpPr/>
          <p:nvPr/>
        </p:nvGrpSpPr>
        <p:grpSpPr>
          <a:xfrm>
            <a:off x="10886603" y="4615055"/>
            <a:ext cx="402639" cy="361217"/>
            <a:chOff x="1275510" y="6072184"/>
            <a:chExt cx="508602" cy="456278"/>
          </a:xfrm>
        </p:grpSpPr>
        <p:grpSp>
          <p:nvGrpSpPr>
            <p:cNvPr id="51" name="Group 50">
              <a:extLst>
                <a:ext uri="{FF2B5EF4-FFF2-40B4-BE49-F238E27FC236}">
                  <a16:creationId xmlns:a16="http://schemas.microsoft.com/office/drawing/2014/main" id="{EF47BCF8-010D-40D3-89BF-6833C8C3C959}"/>
                </a:ext>
              </a:extLst>
            </p:cNvPr>
            <p:cNvGrpSpPr/>
            <p:nvPr/>
          </p:nvGrpSpPr>
          <p:grpSpPr>
            <a:xfrm>
              <a:off x="1275510" y="6224570"/>
              <a:ext cx="508602" cy="151498"/>
              <a:chOff x="551886" y="4945335"/>
              <a:chExt cx="508602" cy="151498"/>
            </a:xfrm>
          </p:grpSpPr>
          <p:sp>
            <p:nvSpPr>
              <p:cNvPr id="75" name="Rectangle 74">
                <a:extLst>
                  <a:ext uri="{FF2B5EF4-FFF2-40B4-BE49-F238E27FC236}">
                    <a16:creationId xmlns:a16="http://schemas.microsoft.com/office/drawing/2014/main" id="{14A1FBB0-4051-4BAF-A149-F8297F0B7C7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B84C8C66-19B1-4E84-87BF-E013B03CBFE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00F4FB5A-8572-4B78-B97D-A9DC237DF3A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962B0ED-BFFB-4FBA-9F99-59E971935947}"/>
                </a:ext>
              </a:extLst>
            </p:cNvPr>
            <p:cNvGrpSpPr/>
            <p:nvPr/>
          </p:nvGrpSpPr>
          <p:grpSpPr>
            <a:xfrm>
              <a:off x="1275510" y="6376964"/>
              <a:ext cx="508602" cy="151498"/>
              <a:chOff x="551886" y="4945335"/>
              <a:chExt cx="508602" cy="151498"/>
            </a:xfrm>
          </p:grpSpPr>
          <p:sp>
            <p:nvSpPr>
              <p:cNvPr id="58" name="Rectangle 57">
                <a:extLst>
                  <a:ext uri="{FF2B5EF4-FFF2-40B4-BE49-F238E27FC236}">
                    <a16:creationId xmlns:a16="http://schemas.microsoft.com/office/drawing/2014/main" id="{E9C80F6B-0D17-4916-81BA-3ADE6CA6825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7" name="Oval 66">
                <a:extLst>
                  <a:ext uri="{FF2B5EF4-FFF2-40B4-BE49-F238E27FC236}">
                    <a16:creationId xmlns:a16="http://schemas.microsoft.com/office/drawing/2014/main" id="{73BDD1B7-7117-43E4-BDC9-041FF484D4A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791ABB61-F32E-483F-B9B3-185B158CA3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70FD649-90B0-4CA2-9E0D-133661088425}"/>
                </a:ext>
              </a:extLst>
            </p:cNvPr>
            <p:cNvGrpSpPr/>
            <p:nvPr/>
          </p:nvGrpSpPr>
          <p:grpSpPr>
            <a:xfrm>
              <a:off x="1275510" y="6072184"/>
              <a:ext cx="508602" cy="151498"/>
              <a:chOff x="551886" y="4945335"/>
              <a:chExt cx="508602" cy="151498"/>
            </a:xfrm>
          </p:grpSpPr>
          <p:sp>
            <p:nvSpPr>
              <p:cNvPr id="55" name="Rectangle 54">
                <a:extLst>
                  <a:ext uri="{FF2B5EF4-FFF2-40B4-BE49-F238E27FC236}">
                    <a16:creationId xmlns:a16="http://schemas.microsoft.com/office/drawing/2014/main" id="{ACC6F668-BDA5-4D16-B767-85776C80DB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D8E615FA-3D06-4507-B638-8561DAD4208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C1BC59C7-C3FA-43CD-A5C2-09C5D21E63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0C287832-9D3C-4304-B571-8F7A256AE84D}"/>
              </a:ext>
            </a:extLst>
          </p:cNvPr>
          <p:cNvGrpSpPr/>
          <p:nvPr/>
        </p:nvGrpSpPr>
        <p:grpSpPr>
          <a:xfrm>
            <a:off x="10883135" y="5760484"/>
            <a:ext cx="402639" cy="361217"/>
            <a:chOff x="1275510" y="6072184"/>
            <a:chExt cx="508602" cy="456278"/>
          </a:xfrm>
        </p:grpSpPr>
        <p:grpSp>
          <p:nvGrpSpPr>
            <p:cNvPr id="79" name="Group 78">
              <a:extLst>
                <a:ext uri="{FF2B5EF4-FFF2-40B4-BE49-F238E27FC236}">
                  <a16:creationId xmlns:a16="http://schemas.microsoft.com/office/drawing/2014/main" id="{E4D16A1F-546B-466D-A76A-7B28A9904AED}"/>
                </a:ext>
              </a:extLst>
            </p:cNvPr>
            <p:cNvGrpSpPr/>
            <p:nvPr/>
          </p:nvGrpSpPr>
          <p:grpSpPr>
            <a:xfrm>
              <a:off x="1275510" y="6224570"/>
              <a:ext cx="508602" cy="151498"/>
              <a:chOff x="551886" y="4945335"/>
              <a:chExt cx="508602" cy="151498"/>
            </a:xfrm>
          </p:grpSpPr>
          <p:sp>
            <p:nvSpPr>
              <p:cNvPr id="88" name="Rectangle 87">
                <a:extLst>
                  <a:ext uri="{FF2B5EF4-FFF2-40B4-BE49-F238E27FC236}">
                    <a16:creationId xmlns:a16="http://schemas.microsoft.com/office/drawing/2014/main" id="{779FB578-EFAF-4A3E-ABCA-D86B852645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7166201E-48AB-400E-A6AA-5E2490FC439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4399D8A0-BC18-4905-9A8A-3EB77E96D91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E62F4B9-CD57-4DED-A018-67E75BFAAC2E}"/>
                </a:ext>
              </a:extLst>
            </p:cNvPr>
            <p:cNvGrpSpPr/>
            <p:nvPr/>
          </p:nvGrpSpPr>
          <p:grpSpPr>
            <a:xfrm>
              <a:off x="1275510" y="6376964"/>
              <a:ext cx="508602" cy="151498"/>
              <a:chOff x="551886" y="4945335"/>
              <a:chExt cx="508602" cy="151498"/>
            </a:xfrm>
          </p:grpSpPr>
          <p:sp>
            <p:nvSpPr>
              <p:cNvPr id="85" name="Rectangle 84">
                <a:extLst>
                  <a:ext uri="{FF2B5EF4-FFF2-40B4-BE49-F238E27FC236}">
                    <a16:creationId xmlns:a16="http://schemas.microsoft.com/office/drawing/2014/main" id="{C123B017-0F90-4F07-B2F5-779B20F0327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DA7846B5-7F41-4D09-89DC-F2BB5C8499B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E7EFE51-09B9-4BC7-A8FC-535F8CD7A7E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F680A628-2FF8-4B45-9B3C-D2044F1761B4}"/>
                </a:ext>
              </a:extLst>
            </p:cNvPr>
            <p:cNvGrpSpPr/>
            <p:nvPr/>
          </p:nvGrpSpPr>
          <p:grpSpPr>
            <a:xfrm>
              <a:off x="1275510" y="6072184"/>
              <a:ext cx="508602" cy="151498"/>
              <a:chOff x="551886" y="4945335"/>
              <a:chExt cx="508602" cy="151498"/>
            </a:xfrm>
          </p:grpSpPr>
          <p:sp>
            <p:nvSpPr>
              <p:cNvPr id="82" name="Rectangle 81">
                <a:extLst>
                  <a:ext uri="{FF2B5EF4-FFF2-40B4-BE49-F238E27FC236}">
                    <a16:creationId xmlns:a16="http://schemas.microsoft.com/office/drawing/2014/main" id="{25316F07-BEF3-4AC5-AB7A-8424B8AB0A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BBA798F-44A6-43FB-89ED-B6AC8910DE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340B2135-16E0-44DB-BF54-DE9AE82BD46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88DAE6F2-88D8-4D9B-AAA8-3C4B2961E7A6}"/>
              </a:ext>
            </a:extLst>
          </p:cNvPr>
          <p:cNvGrpSpPr/>
          <p:nvPr/>
        </p:nvGrpSpPr>
        <p:grpSpPr>
          <a:xfrm>
            <a:off x="10892472" y="3472721"/>
            <a:ext cx="402639" cy="361217"/>
            <a:chOff x="1275510" y="6072184"/>
            <a:chExt cx="508602" cy="456278"/>
          </a:xfrm>
        </p:grpSpPr>
        <p:grpSp>
          <p:nvGrpSpPr>
            <p:cNvPr id="92" name="Group 91">
              <a:extLst>
                <a:ext uri="{FF2B5EF4-FFF2-40B4-BE49-F238E27FC236}">
                  <a16:creationId xmlns:a16="http://schemas.microsoft.com/office/drawing/2014/main" id="{E186C334-0D3E-430E-8837-A753A0F66CDA}"/>
                </a:ext>
              </a:extLst>
            </p:cNvPr>
            <p:cNvGrpSpPr/>
            <p:nvPr/>
          </p:nvGrpSpPr>
          <p:grpSpPr>
            <a:xfrm>
              <a:off x="1275510" y="6224570"/>
              <a:ext cx="508602" cy="151498"/>
              <a:chOff x="551886" y="4945335"/>
              <a:chExt cx="508602" cy="151498"/>
            </a:xfrm>
          </p:grpSpPr>
          <p:sp>
            <p:nvSpPr>
              <p:cNvPr id="101" name="Rectangle 100">
                <a:extLst>
                  <a:ext uri="{FF2B5EF4-FFF2-40B4-BE49-F238E27FC236}">
                    <a16:creationId xmlns:a16="http://schemas.microsoft.com/office/drawing/2014/main" id="{A91C2B47-63F8-420E-9532-FCFD7B7769A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101">
                <a:extLst>
                  <a:ext uri="{FF2B5EF4-FFF2-40B4-BE49-F238E27FC236}">
                    <a16:creationId xmlns:a16="http://schemas.microsoft.com/office/drawing/2014/main" id="{9E979B73-1C19-4228-B66A-33EE5792CA0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BC75E271-9F4D-4B60-8AFC-A17CBAFF75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84F7B16-AFC8-4527-873E-29FE1D70B716}"/>
                </a:ext>
              </a:extLst>
            </p:cNvPr>
            <p:cNvGrpSpPr/>
            <p:nvPr/>
          </p:nvGrpSpPr>
          <p:grpSpPr>
            <a:xfrm>
              <a:off x="1275510" y="6376964"/>
              <a:ext cx="508602" cy="151498"/>
              <a:chOff x="551886" y="4945335"/>
              <a:chExt cx="508602" cy="151498"/>
            </a:xfrm>
          </p:grpSpPr>
          <p:sp>
            <p:nvSpPr>
              <p:cNvPr id="98" name="Rectangle 97">
                <a:extLst>
                  <a:ext uri="{FF2B5EF4-FFF2-40B4-BE49-F238E27FC236}">
                    <a16:creationId xmlns:a16="http://schemas.microsoft.com/office/drawing/2014/main" id="{DD4BD854-A6AD-4540-A6D0-57A1325480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35A806E2-9CE9-45F8-84E8-FF1D70A541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3914A718-F657-4034-AC1E-D09A77F15B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213E8B70-146E-4650-81DB-8C32D16B3608}"/>
                </a:ext>
              </a:extLst>
            </p:cNvPr>
            <p:cNvGrpSpPr/>
            <p:nvPr/>
          </p:nvGrpSpPr>
          <p:grpSpPr>
            <a:xfrm>
              <a:off x="1275510" y="6072184"/>
              <a:ext cx="508602" cy="151498"/>
              <a:chOff x="551886" y="4945335"/>
              <a:chExt cx="508602" cy="151498"/>
            </a:xfrm>
          </p:grpSpPr>
          <p:sp>
            <p:nvSpPr>
              <p:cNvPr id="95" name="Rectangle 94">
                <a:extLst>
                  <a:ext uri="{FF2B5EF4-FFF2-40B4-BE49-F238E27FC236}">
                    <a16:creationId xmlns:a16="http://schemas.microsoft.com/office/drawing/2014/main" id="{7909CC1C-51CC-474A-B9F2-53FBF863213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961ECD7A-8D5D-4EB0-B47B-BF5A149F513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EDC6DD7-49CB-410C-A9AC-451003142A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8C5987E-8978-4863-9C2D-62B4B73850C3}"/>
              </a:ext>
            </a:extLst>
          </p:cNvPr>
          <p:cNvGrpSpPr/>
          <p:nvPr/>
        </p:nvGrpSpPr>
        <p:grpSpPr>
          <a:xfrm>
            <a:off x="270533" y="6498014"/>
            <a:ext cx="2297278" cy="138499"/>
            <a:chOff x="270533" y="6498014"/>
            <a:chExt cx="2297278" cy="138499"/>
          </a:xfrm>
        </p:grpSpPr>
        <p:sp>
          <p:nvSpPr>
            <p:cNvPr id="105" name="TextBox 104">
              <a:extLst>
                <a:ext uri="{FF2B5EF4-FFF2-40B4-BE49-F238E27FC236}">
                  <a16:creationId xmlns:a16="http://schemas.microsoft.com/office/drawing/2014/main" id="{A152ECCD-6938-42F5-A9BD-0DB74F945DAC}"/>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6" name="Picture 54">
              <a:extLst>
                <a:ext uri="{FF2B5EF4-FFF2-40B4-BE49-F238E27FC236}">
                  <a16:creationId xmlns:a16="http://schemas.microsoft.com/office/drawing/2014/main" id="{9C5D7D7A-A8B3-4C83-BBAD-FE7A87F37E3F}"/>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922145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E8E9-0D5F-4071-AA63-DE92D508FAA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Bounded Location Search Using Geo-Data</a:t>
            </a:r>
          </a:p>
        </p:txBody>
      </p:sp>
      <p:sp>
        <p:nvSpPr>
          <p:cNvPr id="3" name="Text Placeholder 2">
            <a:extLst>
              <a:ext uri="{FF2B5EF4-FFF2-40B4-BE49-F238E27FC236}">
                <a16:creationId xmlns:a16="http://schemas.microsoft.com/office/drawing/2014/main" id="{81BDBC1F-FEF2-4E50-AE6B-5D7F08877112}"/>
              </a:ext>
            </a:extLst>
          </p:cNvPr>
          <p:cNvSpPr>
            <a:spLocks noGrp="1"/>
          </p:cNvSpPr>
          <p:nvPr>
            <p:ph type="body" sz="quarter" idx="10"/>
          </p:nvPr>
        </p:nvSpPr>
        <p:spPr>
          <a:xfrm>
            <a:off x="269239" y="1925685"/>
            <a:ext cx="7031736" cy="4477123"/>
          </a:xfrm>
        </p:spPr>
        <p:txBody>
          <a:bodyPr/>
          <a:lstStyle/>
          <a:p>
            <a:r>
              <a:rPr lang="en-US" sz="1600" dirty="0"/>
              <a:t>GEOJSON SPECIFICATION</a:t>
            </a:r>
          </a:p>
          <a:p>
            <a:endParaRPr lang="en-US" sz="1600" dirty="0"/>
          </a:p>
          <a:p>
            <a:r>
              <a:rPr lang="en-US" sz="1600" b="0" dirty="0">
                <a:solidFill>
                  <a:srgbClr val="7F7F7F"/>
                </a:solidFill>
                <a:latin typeface="+mn-lt"/>
              </a:rPr>
              <a:t>Azure Cosmos DB supports indexing and querying of geospatial point data that's represented using the </a:t>
            </a:r>
            <a:r>
              <a:rPr lang="en-US" sz="1600" b="0" dirty="0" err="1">
                <a:solidFill>
                  <a:srgbClr val="7F7F7F"/>
                </a:solidFill>
                <a:latin typeface="+mn-lt"/>
              </a:rPr>
              <a:t>GeoJSON</a:t>
            </a:r>
            <a:r>
              <a:rPr lang="en-US" sz="1600" b="0" dirty="0">
                <a:solidFill>
                  <a:srgbClr val="7F7F7F"/>
                </a:solidFill>
                <a:latin typeface="+mn-lt"/>
              </a:rPr>
              <a:t> specification. </a:t>
            </a:r>
          </a:p>
          <a:p>
            <a:endParaRPr lang="en-US" sz="1600" dirty="0"/>
          </a:p>
          <a:p>
            <a:r>
              <a:rPr lang="en-US" sz="1600" dirty="0"/>
              <a:t>SEARCH BY DISTANCE FROM POINT</a:t>
            </a:r>
          </a:p>
          <a:p>
            <a:endParaRPr lang="en-US" sz="1600" dirty="0"/>
          </a:p>
          <a:p>
            <a:r>
              <a:rPr lang="en-US" sz="1600" b="0" dirty="0">
                <a:solidFill>
                  <a:srgbClr val="7F7F7F"/>
                </a:solidFill>
                <a:latin typeface="+mn-lt"/>
              </a:rPr>
              <a:t>The </a:t>
            </a:r>
            <a:r>
              <a:rPr lang="en-US" sz="1600" dirty="0">
                <a:solidFill>
                  <a:srgbClr val="7F7F7F"/>
                </a:solidFill>
              </a:rPr>
              <a:t>ST_DISTANCE </a:t>
            </a:r>
            <a:r>
              <a:rPr lang="en-US" sz="1600" b="0" dirty="0">
                <a:solidFill>
                  <a:srgbClr val="7F7F7F"/>
                </a:solidFill>
                <a:latin typeface="+mn-lt"/>
              </a:rPr>
              <a:t>built-in function returns the distance between the two </a:t>
            </a:r>
            <a:r>
              <a:rPr lang="en-US" sz="1600" b="0" dirty="0" err="1">
                <a:solidFill>
                  <a:srgbClr val="7F7F7F"/>
                </a:solidFill>
                <a:latin typeface="+mn-lt"/>
              </a:rPr>
              <a:t>GeoJSON</a:t>
            </a:r>
            <a:r>
              <a:rPr lang="en-US" sz="1600" b="0" dirty="0">
                <a:solidFill>
                  <a:srgbClr val="7F7F7F"/>
                </a:solidFill>
                <a:latin typeface="+mn-lt"/>
              </a:rPr>
              <a:t> Point expressions.</a:t>
            </a:r>
          </a:p>
          <a:p>
            <a:endParaRPr lang="en-US" sz="1600" dirty="0"/>
          </a:p>
          <a:p>
            <a:r>
              <a:rPr lang="en-US" sz="1600" dirty="0"/>
              <a:t>SEARCH WITHOUT BOUNDED POLYGON</a:t>
            </a:r>
          </a:p>
          <a:p>
            <a:pPr lvl="0"/>
            <a:endParaRPr lang="en-US" sz="1600" dirty="0">
              <a:solidFill>
                <a:srgbClr val="0078D7"/>
              </a:solidFill>
            </a:endParaRPr>
          </a:p>
          <a:p>
            <a:pPr lvl="0"/>
            <a:r>
              <a:rPr lang="en-US" sz="1600" b="0" dirty="0">
                <a:solidFill>
                  <a:srgbClr val="7F7F7F"/>
                </a:solidFill>
              </a:rPr>
              <a:t>The </a:t>
            </a:r>
            <a:r>
              <a:rPr lang="en-US" sz="1600" dirty="0">
                <a:solidFill>
                  <a:srgbClr val="7F7F7F"/>
                </a:solidFill>
              </a:rPr>
              <a:t>ST_WITHIN </a:t>
            </a:r>
            <a:r>
              <a:rPr lang="en-US" sz="1600" b="0" dirty="0">
                <a:solidFill>
                  <a:srgbClr val="7F7F7F"/>
                </a:solidFill>
              </a:rPr>
              <a:t>built-in function returns a Boolean indicating whether the first </a:t>
            </a:r>
            <a:r>
              <a:rPr lang="en-US" sz="1600" b="0" dirty="0" err="1">
                <a:solidFill>
                  <a:srgbClr val="7F7F7F"/>
                </a:solidFill>
              </a:rPr>
              <a:t>GeoJSON</a:t>
            </a:r>
            <a:r>
              <a:rPr lang="en-US" sz="1600" b="0" dirty="0">
                <a:solidFill>
                  <a:srgbClr val="7F7F7F"/>
                </a:solidFill>
              </a:rPr>
              <a:t> Point expression is within a </a:t>
            </a:r>
            <a:r>
              <a:rPr lang="en-US" sz="1600" b="0" dirty="0" err="1">
                <a:solidFill>
                  <a:srgbClr val="7F7F7F"/>
                </a:solidFill>
              </a:rPr>
              <a:t>GeoJSON</a:t>
            </a:r>
            <a:r>
              <a:rPr lang="en-US" sz="1600" b="0" dirty="0">
                <a:solidFill>
                  <a:srgbClr val="7F7F7F"/>
                </a:solidFill>
              </a:rPr>
              <a:t> Polygon expression.</a:t>
            </a:r>
            <a:endParaRPr lang="en-US" sz="1600" dirty="0"/>
          </a:p>
        </p:txBody>
      </p:sp>
      <p:sp>
        <p:nvSpPr>
          <p:cNvPr id="4" name="TextBox 3">
            <a:extLst>
              <a:ext uri="{FF2B5EF4-FFF2-40B4-BE49-F238E27FC236}">
                <a16:creationId xmlns:a16="http://schemas.microsoft.com/office/drawing/2014/main" id="{D0588786-B1E6-44D4-BA1D-C41B93756525}"/>
              </a:ext>
            </a:extLst>
          </p:cNvPr>
          <p:cNvSpPr txBox="1"/>
          <p:nvPr/>
        </p:nvSpPr>
        <p:spPr>
          <a:xfrm>
            <a:off x="7348817" y="1371600"/>
            <a:ext cx="4746811" cy="4696670"/>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type":"Point</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"coordinates":[ 31.9, -4.8 ]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endParaRPr lang="en-US" sz="1600" dirty="0">
              <a:gradFill>
                <a:gsLst>
                  <a:gs pos="2917">
                    <a:schemeClr val="tx1"/>
                  </a:gs>
                  <a:gs pos="30000">
                    <a:schemeClr val="tx1"/>
                  </a:gs>
                </a:gsLst>
                <a:lin ang="5400000" scaled="0"/>
              </a:gradFill>
              <a:latin typeface="Arial" panose="020B0604020202020204" pitchFamily="34" charset="0"/>
            </a:endParaRP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type":"Polygon</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264844243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B09-B016-437D-ACA0-19409D5D61FF}"/>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Distance From Center Point Search</a:t>
            </a:r>
          </a:p>
        </p:txBody>
      </p:sp>
      <p:sp>
        <p:nvSpPr>
          <p:cNvPr id="3" name="Text Placeholder 2">
            <a:extLst>
              <a:ext uri="{FF2B5EF4-FFF2-40B4-BE49-F238E27FC236}">
                <a16:creationId xmlns:a16="http://schemas.microsoft.com/office/drawing/2014/main" id="{D84D1E79-D68F-455F-A78E-66670D7B9BAE}"/>
              </a:ext>
            </a:extLst>
          </p:cNvPr>
          <p:cNvSpPr>
            <a:spLocks noGrp="1"/>
          </p:cNvSpPr>
          <p:nvPr>
            <p:ph type="body" sz="quarter" idx="10"/>
          </p:nvPr>
        </p:nvSpPr>
        <p:spPr>
          <a:xfrm>
            <a:off x="269239" y="1925685"/>
            <a:ext cx="7031736" cy="1456809"/>
          </a:xfrm>
        </p:spPr>
        <p:txBody>
          <a:bodyPr/>
          <a:lstStyle/>
          <a:p>
            <a:pPr lvl="0"/>
            <a:r>
              <a:rPr lang="en-US" sz="1600" dirty="0">
                <a:solidFill>
                  <a:srgbClr val="0078D7"/>
                </a:solidFill>
              </a:rPr>
              <a:t>ST_DISTANCE</a:t>
            </a:r>
          </a:p>
          <a:p>
            <a:pPr lvl="0"/>
            <a:endParaRPr lang="en-US" sz="1600" dirty="0">
              <a:solidFill>
                <a:srgbClr val="0078D7"/>
              </a:solidFill>
            </a:endParaRPr>
          </a:p>
          <a:p>
            <a:pPr lvl="0"/>
            <a:r>
              <a:rPr lang="en-US" sz="1600" dirty="0">
                <a:solidFill>
                  <a:srgbClr val="7F7F7F"/>
                </a:solidFill>
              </a:rPr>
              <a:t>ST_DISTANCE </a:t>
            </a:r>
            <a:r>
              <a:rPr lang="en-US" sz="1600" b="0" dirty="0">
                <a:solidFill>
                  <a:srgbClr val="7F7F7F"/>
                </a:solidFill>
              </a:rPr>
              <a:t>can be used to measure the distance between two points. Commonly this function is used to determine if a point is within a specified range (meters) of another point.</a:t>
            </a:r>
          </a:p>
        </p:txBody>
      </p:sp>
      <p:sp>
        <p:nvSpPr>
          <p:cNvPr id="4" name="TextBox 3">
            <a:extLst>
              <a:ext uri="{FF2B5EF4-FFF2-40B4-BE49-F238E27FC236}">
                <a16:creationId xmlns:a16="http://schemas.microsoft.com/office/drawing/2014/main" id="{9BB93C5D-5B18-40E1-9151-E452D7F97610}"/>
              </a:ext>
            </a:extLst>
          </p:cNvPr>
          <p:cNvSpPr txBox="1"/>
          <p:nvPr/>
        </p:nvSpPr>
        <p:spPr>
          <a:xfrm>
            <a:off x="7348817" y="1371600"/>
            <a:ext cx="4746811" cy="200978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ST_DISTANCE(</a:t>
            </a:r>
            <a:r>
              <a:rPr lang="en-US" sz="1600" dirty="0" err="1">
                <a:gradFill>
                  <a:gsLst>
                    <a:gs pos="2917">
                      <a:schemeClr val="tx1"/>
                    </a:gs>
                    <a:gs pos="30000">
                      <a:schemeClr val="tx1"/>
                    </a:gs>
                  </a:gsLst>
                  <a:lin ang="5400000" scaled="0"/>
                </a:gradFill>
                <a:latin typeface="Arial" panose="020B0604020202020204" pitchFamily="34" charset="0"/>
              </a:rPr>
              <a:t>f.origin.location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"Point",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[-122.19, 47.36]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&lt; 100 * 1000</a:t>
            </a:r>
          </a:p>
        </p:txBody>
      </p:sp>
    </p:spTree>
    <p:extLst>
      <p:ext uri="{BB962C8B-B14F-4D97-AF65-F5344CB8AC3E}">
        <p14:creationId xmlns:p14="http://schemas.microsoft.com/office/powerpoint/2010/main" val="50580249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70A7-617E-4FDA-9FB3-42925A68145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Polygon Shape Search</a:t>
            </a:r>
          </a:p>
        </p:txBody>
      </p:sp>
      <p:sp>
        <p:nvSpPr>
          <p:cNvPr id="3" name="Text Placeholder 2">
            <a:extLst>
              <a:ext uri="{FF2B5EF4-FFF2-40B4-BE49-F238E27FC236}">
                <a16:creationId xmlns:a16="http://schemas.microsoft.com/office/drawing/2014/main" id="{C16FEB61-46C7-4476-A819-2E7B969F9D8A}"/>
              </a:ext>
            </a:extLst>
          </p:cNvPr>
          <p:cNvSpPr>
            <a:spLocks noGrp="1"/>
          </p:cNvSpPr>
          <p:nvPr>
            <p:ph type="body" sz="quarter" idx="10"/>
          </p:nvPr>
        </p:nvSpPr>
        <p:spPr>
          <a:xfrm>
            <a:off x="269239" y="1925685"/>
            <a:ext cx="7031736" cy="2378087"/>
          </a:xfrm>
        </p:spPr>
        <p:txBody>
          <a:bodyPr/>
          <a:lstStyle/>
          <a:p>
            <a:r>
              <a:rPr lang="en-US" sz="1600" dirty="0"/>
              <a:t>ST_WITHIN</a:t>
            </a:r>
          </a:p>
          <a:p>
            <a:endParaRPr lang="en-US" sz="1600" dirty="0"/>
          </a:p>
          <a:p>
            <a:r>
              <a:rPr lang="en-US" sz="1600" dirty="0">
                <a:solidFill>
                  <a:srgbClr val="7F7F7F"/>
                </a:solidFill>
              </a:rPr>
              <a:t>ST_WITHIN </a:t>
            </a:r>
            <a:r>
              <a:rPr lang="en-US" sz="1600" b="0" dirty="0">
                <a:solidFill>
                  <a:srgbClr val="7F7F7F"/>
                </a:solidFill>
                <a:latin typeface="+mn-lt"/>
              </a:rPr>
              <a:t>can be used to check if a point lies within a Polygon. Commonly Polygons are used to represent boundaries like zip codes, state boundaries, or natural formations.</a:t>
            </a:r>
          </a:p>
          <a:p>
            <a:endParaRPr lang="en-US" sz="1600" b="0" dirty="0">
              <a:solidFill>
                <a:srgbClr val="7F7F7F"/>
              </a:solidFill>
              <a:latin typeface="+mn-lt"/>
            </a:endParaRPr>
          </a:p>
          <a:p>
            <a:r>
              <a:rPr lang="en-US" sz="1600" b="0" dirty="0">
                <a:solidFill>
                  <a:srgbClr val="7F7F7F"/>
                </a:solidFill>
                <a:latin typeface="+mn-lt"/>
              </a:rPr>
              <a:t>Polygon arguments in ST_WITHIN can contain only a single ring, that is, the Polygons must not contain holes in them.</a:t>
            </a:r>
          </a:p>
        </p:txBody>
      </p:sp>
      <p:sp>
        <p:nvSpPr>
          <p:cNvPr id="4" name="TextBox 3">
            <a:extLst>
              <a:ext uri="{FF2B5EF4-FFF2-40B4-BE49-F238E27FC236}">
                <a16:creationId xmlns:a16="http://schemas.microsoft.com/office/drawing/2014/main" id="{050D6C13-FB7C-4913-9C40-5ED5C331D5D3}"/>
              </a:ext>
            </a:extLst>
          </p:cNvPr>
          <p:cNvSpPr txBox="1"/>
          <p:nvPr/>
        </p:nvSpPr>
        <p:spPr>
          <a:xfrm>
            <a:off x="7348817" y="1371600"/>
            <a:ext cx="4746811" cy="499521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ST_WITHIN(</a:t>
            </a:r>
            <a:r>
              <a:rPr lang="en-US" sz="1600" dirty="0" err="1">
                <a:gradFill>
                  <a:gsLst>
                    <a:gs pos="2917">
                      <a:schemeClr val="tx1"/>
                    </a:gs>
                    <a:gs pos="30000">
                      <a:schemeClr val="tx1"/>
                    </a:gs>
                  </a:gsLst>
                  <a:lin ang="5400000" scaled="0"/>
                </a:gradFill>
                <a:latin typeface="Arial" panose="020B0604020202020204" pitchFamily="34" charset="0"/>
              </a:rPr>
              <a:t>f.destination.location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"Polygon",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[-123.87, 46.14],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[-122.23, 45.54],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[-119.17, 45.95],</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[-116.92, 45.96],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[-116.99, 49.00],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[-123.05, 49.02],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[-123.15, 48.31],</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96994780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6995CA-8AD5-45A9-A1A9-79096BFDB8F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Server-Side Programming</a:t>
            </a:r>
            <a:endParaRPr lang="en-US" dirty="0"/>
          </a:p>
        </p:txBody>
      </p:sp>
    </p:spTree>
    <p:extLst>
      <p:ext uri="{BB962C8B-B14F-4D97-AF65-F5344CB8AC3E}">
        <p14:creationId xmlns:p14="http://schemas.microsoft.com/office/powerpoint/2010/main" val="255348877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3562001"/>
          </a:xfrm>
        </p:spPr>
        <p:txBody>
          <a:bodyPr vert="horz" wrap="square" lIns="146304" tIns="91440" rIns="146304" bIns="91440" rtlCol="0" anchor="t">
            <a:spAutoFit/>
          </a:bodyPr>
          <a:lstStyle/>
          <a:p>
            <a:r>
              <a:rPr lang="en-US" dirty="0"/>
              <a:t>Run native JavaScript server-side programming logic to performic atomic multi-record transactions.</a:t>
            </a:r>
          </a:p>
          <a:p>
            <a:endParaRPr lang="en-US" dirty="0"/>
          </a:p>
          <a:p>
            <a:pPr algn="ctr"/>
            <a:r>
              <a:rPr lang="en-US" i="1" dirty="0"/>
              <a:t>This module will reference programming in the context of the SQL API.</a:t>
            </a:r>
            <a:endParaRPr lang="en-US" i="1" dirty="0">
              <a:cs typeface="Arial" panose="020B0604020202020204" pitchFamily="34" charset="0"/>
            </a:endParaRP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Programming</a:t>
            </a:r>
          </a:p>
        </p:txBody>
      </p:sp>
      <p:grpSp>
        <p:nvGrpSpPr>
          <p:cNvPr id="21" name="Group 20">
            <a:extLst>
              <a:ext uri="{FF2B5EF4-FFF2-40B4-BE49-F238E27FC236}">
                <a16:creationId xmlns:a16="http://schemas.microsoft.com/office/drawing/2014/main" id="{8057C0CB-BA9E-4976-AC62-C4CE9D41DE5C}"/>
              </a:ext>
            </a:extLst>
          </p:cNvPr>
          <p:cNvGrpSpPr/>
          <p:nvPr/>
        </p:nvGrpSpPr>
        <p:grpSpPr>
          <a:xfrm>
            <a:off x="7002812" y="2108320"/>
            <a:ext cx="4460177" cy="4268947"/>
            <a:chOff x="7002812" y="2108320"/>
            <a:chExt cx="4460177" cy="4268947"/>
          </a:xfrm>
        </p:grpSpPr>
        <p:grpSp>
          <p:nvGrpSpPr>
            <p:cNvPr id="4" name="Group 3">
              <a:extLst>
                <a:ext uri="{FF2B5EF4-FFF2-40B4-BE49-F238E27FC236}">
                  <a16:creationId xmlns:a16="http://schemas.microsoft.com/office/drawing/2014/main" id="{3EAB0586-8EA8-49AB-B1AE-3CABEC542767}"/>
                </a:ext>
              </a:extLst>
            </p:cNvPr>
            <p:cNvGrpSpPr/>
            <p:nvPr/>
          </p:nvGrpSpPr>
          <p:grpSpPr>
            <a:xfrm>
              <a:off x="7002812" y="2108320"/>
              <a:ext cx="4460177" cy="1956692"/>
              <a:chOff x="7015941" y="869829"/>
              <a:chExt cx="4460177" cy="1956692"/>
            </a:xfrm>
          </p:grpSpPr>
          <p:sp>
            <p:nvSpPr>
              <p:cNvPr id="5" name="Rectangle 327">
                <a:extLst>
                  <a:ext uri="{FF2B5EF4-FFF2-40B4-BE49-F238E27FC236}">
                    <a16:creationId xmlns:a16="http://schemas.microsoft.com/office/drawing/2014/main" id="{C0C7B897-9953-4963-91FB-D37141DE167C}"/>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328">
                <a:extLst>
                  <a:ext uri="{FF2B5EF4-FFF2-40B4-BE49-F238E27FC236}">
                    <a16:creationId xmlns:a16="http://schemas.microsoft.com/office/drawing/2014/main" id="{BD3F25B5-01CF-43F5-BC8D-B468CE8207F0}"/>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Shape 24">
                <a:extLst>
                  <a:ext uri="{FF2B5EF4-FFF2-40B4-BE49-F238E27FC236}">
                    <a16:creationId xmlns:a16="http://schemas.microsoft.com/office/drawing/2014/main" id="{BA77D023-B281-4BC9-AE28-374E4C18474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11">
                <a:extLst>
                  <a:ext uri="{FF2B5EF4-FFF2-40B4-BE49-F238E27FC236}">
                    <a16:creationId xmlns:a16="http://schemas.microsoft.com/office/drawing/2014/main" id="{BAD2B51A-0D88-496E-BEC7-977CF07B3337}"/>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 name="Freeform 150">
                <a:extLst>
                  <a:ext uri="{FF2B5EF4-FFF2-40B4-BE49-F238E27FC236}">
                    <a16:creationId xmlns:a16="http://schemas.microsoft.com/office/drawing/2014/main" id="{1E450873-BD1F-41B1-B82C-A8F980A86ABA}"/>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0" name="Group 9">
                <a:extLst>
                  <a:ext uri="{FF2B5EF4-FFF2-40B4-BE49-F238E27FC236}">
                    <a16:creationId xmlns:a16="http://schemas.microsoft.com/office/drawing/2014/main" id="{78903AE9-5CC7-43F3-AE1C-3B335AC68ED1}"/>
                  </a:ext>
                </a:extLst>
              </p:cNvPr>
              <p:cNvGrpSpPr/>
              <p:nvPr/>
            </p:nvGrpSpPr>
            <p:grpSpPr>
              <a:xfrm>
                <a:off x="7015941" y="2114955"/>
                <a:ext cx="883896" cy="703256"/>
                <a:chOff x="7015941" y="2114955"/>
                <a:chExt cx="883896" cy="703256"/>
              </a:xfrm>
            </p:grpSpPr>
            <p:sp>
              <p:nvSpPr>
                <p:cNvPr id="11" name="TextBox 10">
                  <a:extLst>
                    <a:ext uri="{FF2B5EF4-FFF2-40B4-BE49-F238E27FC236}">
                      <a16:creationId xmlns:a16="http://schemas.microsoft.com/office/drawing/2014/main" id="{20B44575-BB5B-420E-9906-D1184F62ACC3}"/>
                    </a:ext>
                  </a:extLst>
                </p:cNvPr>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2" name="Straight Connector 11">
                  <a:extLst>
                    <a:ext uri="{FF2B5EF4-FFF2-40B4-BE49-F238E27FC236}">
                      <a16:creationId xmlns:a16="http://schemas.microsoft.com/office/drawing/2014/main" id="{92DFA031-2DDA-4F17-AA29-CD248531BA3F}"/>
                    </a:ext>
                  </a:extLst>
                </p:cNvPr>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612602B1-3D2F-4BE1-8878-550A79CC14DE}"/>
                </a:ext>
              </a:extLst>
            </p:cNvPr>
            <p:cNvGrpSpPr/>
            <p:nvPr/>
          </p:nvGrpSpPr>
          <p:grpSpPr>
            <a:xfrm>
              <a:off x="8031753" y="4208433"/>
              <a:ext cx="2353587" cy="2168834"/>
              <a:chOff x="6446213" y="2411709"/>
              <a:chExt cx="3381962" cy="3116483"/>
            </a:xfrm>
          </p:grpSpPr>
          <p:grpSp>
            <p:nvGrpSpPr>
              <p:cNvPr id="14" name="Group 13">
                <a:extLst>
                  <a:ext uri="{FF2B5EF4-FFF2-40B4-BE49-F238E27FC236}">
                    <a16:creationId xmlns:a16="http://schemas.microsoft.com/office/drawing/2014/main" id="{6CA6E6A7-4C72-4552-BAB9-ACEA5C77279F}"/>
                  </a:ext>
                </a:extLst>
              </p:cNvPr>
              <p:cNvGrpSpPr/>
              <p:nvPr/>
            </p:nvGrpSpPr>
            <p:grpSpPr>
              <a:xfrm>
                <a:off x="6570436" y="2464633"/>
                <a:ext cx="2979660" cy="2979660"/>
                <a:chOff x="2448227" y="4402944"/>
                <a:chExt cx="3244970" cy="3244970"/>
              </a:xfrm>
            </p:grpSpPr>
            <p:sp>
              <p:nvSpPr>
                <p:cNvPr id="19" name="Freeform: Shape 962">
                  <a:extLst>
                    <a:ext uri="{FF2B5EF4-FFF2-40B4-BE49-F238E27FC236}">
                      <a16:creationId xmlns:a16="http://schemas.microsoft.com/office/drawing/2014/main" id="{22AA953A-4468-43A6-8C49-C1C96FE5C6AD}"/>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20" name="Freeform: Shape 260">
                  <a:extLst>
                    <a:ext uri="{FF2B5EF4-FFF2-40B4-BE49-F238E27FC236}">
                      <a16:creationId xmlns:a16="http://schemas.microsoft.com/office/drawing/2014/main" id="{FCD1EA18-E30B-44F4-8D71-2FE4825856DD}"/>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5" name="Freeform: Shape 111">
                <a:extLst>
                  <a:ext uri="{FF2B5EF4-FFF2-40B4-BE49-F238E27FC236}">
                    <a16:creationId xmlns:a16="http://schemas.microsoft.com/office/drawing/2014/main" id="{3F3FF3F4-3510-492E-8F5A-6908A5F96845}"/>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1">
                <a:extLst>
                  <a:ext uri="{FF2B5EF4-FFF2-40B4-BE49-F238E27FC236}">
                    <a16:creationId xmlns:a16="http://schemas.microsoft.com/office/drawing/2014/main" id="{41691730-D25D-4E88-8B8A-1925B41D2115}"/>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1">
                <a:extLst>
                  <a:ext uri="{FF2B5EF4-FFF2-40B4-BE49-F238E27FC236}">
                    <a16:creationId xmlns:a16="http://schemas.microsoft.com/office/drawing/2014/main" id="{CA1A1817-C769-43C1-B8A4-1DD65277456A}"/>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1">
                <a:extLst>
                  <a:ext uri="{FF2B5EF4-FFF2-40B4-BE49-F238E27FC236}">
                    <a16:creationId xmlns:a16="http://schemas.microsoft.com/office/drawing/2014/main" id="{3876BEB1-4CE3-436B-A581-13FE521EDB97}"/>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964129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2281394"/>
          </a:xfrm>
        </p:spPr>
        <p:txBody>
          <a:bodyPr vert="horz" wrap="square" lIns="146304" tIns="91440" rIns="146304" bIns="91440" rtlCol="0" anchor="t">
            <a:spAutoFit/>
          </a:bodyPr>
          <a:lstStyle/>
          <a:p>
            <a:pPr lvl="0"/>
            <a:r>
              <a:rPr lang="en-US" dirty="0">
                <a:latin typeface="Arial" panose="020B0604020202020204" pitchFamily="34" charset="0"/>
                <a:cs typeface="Arial" panose="020B0604020202020204" pitchFamily="34" charset="0"/>
              </a:rPr>
              <a:t>Benefits</a:t>
            </a:r>
          </a:p>
          <a:p>
            <a:pPr lvl="1"/>
            <a:r>
              <a:rPr lang="en-US" dirty="0"/>
              <a:t>Familiar programming language</a:t>
            </a:r>
          </a:p>
          <a:p>
            <a:pPr lvl="1"/>
            <a:r>
              <a:rPr lang="en-US" dirty="0"/>
              <a:t>Atomic Transactions</a:t>
            </a:r>
          </a:p>
          <a:p>
            <a:pPr lvl="1"/>
            <a:r>
              <a:rPr lang="en-US" dirty="0"/>
              <a:t>Built-in Optimizations</a:t>
            </a:r>
          </a:p>
          <a:p>
            <a:pPr lvl="1"/>
            <a:r>
              <a:rPr lang="en-US" dirty="0"/>
              <a:t>Business Logic Encapsulation</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Stored Procedures</a:t>
            </a:r>
          </a:p>
        </p:txBody>
      </p:sp>
      <p:grpSp>
        <p:nvGrpSpPr>
          <p:cNvPr id="59" name="Group 58">
            <a:extLst>
              <a:ext uri="{FF2B5EF4-FFF2-40B4-BE49-F238E27FC236}">
                <a16:creationId xmlns:a16="http://schemas.microsoft.com/office/drawing/2014/main" id="{686C74AD-918B-411C-AFFF-698B36F9B813}"/>
              </a:ext>
            </a:extLst>
          </p:cNvPr>
          <p:cNvGrpSpPr/>
          <p:nvPr/>
        </p:nvGrpSpPr>
        <p:grpSpPr>
          <a:xfrm>
            <a:off x="6930734" y="1197429"/>
            <a:ext cx="4512780" cy="4463142"/>
            <a:chOff x="7026616" y="1428626"/>
            <a:chExt cx="4045243" cy="4000748"/>
          </a:xfrm>
        </p:grpSpPr>
        <p:sp>
          <p:nvSpPr>
            <p:cNvPr id="4" name="Rectangle 3">
              <a:extLst>
                <a:ext uri="{FF2B5EF4-FFF2-40B4-BE49-F238E27FC236}">
                  <a16:creationId xmlns:a16="http://schemas.microsoft.com/office/drawing/2014/main" id="{7CDAFD03-2248-46A3-8489-716437DBE653}"/>
                </a:ext>
              </a:extLst>
            </p:cNvPr>
            <p:cNvSpPr/>
            <p:nvPr/>
          </p:nvSpPr>
          <p:spPr bwMode="auto">
            <a:xfrm>
              <a:off x="8328498" y="1428626"/>
              <a:ext cx="274336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04469D16-456B-4D11-AFC5-AE9E6D84A4E8}"/>
                </a:ext>
              </a:extLst>
            </p:cNvPr>
            <p:cNvGrpSpPr>
              <a:grpSpLocks noChangeAspect="1"/>
            </p:cNvGrpSpPr>
            <p:nvPr/>
          </p:nvGrpSpPr>
          <p:grpSpPr>
            <a:xfrm>
              <a:off x="8571683" y="4992232"/>
              <a:ext cx="350654" cy="302239"/>
              <a:chOff x="9192685" y="1928657"/>
              <a:chExt cx="644698" cy="555680"/>
            </a:xfrm>
          </p:grpSpPr>
          <p:sp>
            <p:nvSpPr>
              <p:cNvPr id="6" name="Star: 4 Points 8">
                <a:extLst>
                  <a:ext uri="{FF2B5EF4-FFF2-40B4-BE49-F238E27FC236}">
                    <a16:creationId xmlns:a16="http://schemas.microsoft.com/office/drawing/2014/main" id="{99228C3A-8609-40AC-AA6A-2BBB7B11F388}"/>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Star: 4 Points 8">
                <a:extLst>
                  <a:ext uri="{FF2B5EF4-FFF2-40B4-BE49-F238E27FC236}">
                    <a16:creationId xmlns:a16="http://schemas.microsoft.com/office/drawing/2014/main" id="{2BD1728C-EB6F-4D17-941D-B983E15EE2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7">
                <a:extLst>
                  <a:ext uri="{FF2B5EF4-FFF2-40B4-BE49-F238E27FC236}">
                    <a16:creationId xmlns:a16="http://schemas.microsoft.com/office/drawing/2014/main" id="{3B6ECAEA-8C42-4F31-B220-DA2F0D2CA30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9">
                <a:extLst>
                  <a:ext uri="{FF2B5EF4-FFF2-40B4-BE49-F238E27FC236}">
                    <a16:creationId xmlns:a16="http://schemas.microsoft.com/office/drawing/2014/main" id="{43911A7E-AA77-430C-A12F-DBB269E7E19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0" name="Straight Arrow Connector 9">
              <a:extLst>
                <a:ext uri="{FF2B5EF4-FFF2-40B4-BE49-F238E27FC236}">
                  <a16:creationId xmlns:a16="http://schemas.microsoft.com/office/drawing/2014/main" id="{433D51F5-2F44-4DA1-99EB-ADA3BDA1F2D0}"/>
                </a:ext>
              </a:extLst>
            </p:cNvPr>
            <p:cNvCxnSpPr>
              <a:cxnSpLocks/>
            </p:cNvCxnSpPr>
            <p:nvPr/>
          </p:nvCxnSpPr>
          <p:spPr>
            <a:xfrm>
              <a:off x="90081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Cylinder 513">
              <a:extLst>
                <a:ext uri="{FF2B5EF4-FFF2-40B4-BE49-F238E27FC236}">
                  <a16:creationId xmlns:a16="http://schemas.microsoft.com/office/drawing/2014/main" id="{82713DA9-40B2-41E2-888A-BED3D16C1A5B}"/>
                </a:ext>
              </a:extLst>
            </p:cNvPr>
            <p:cNvSpPr/>
            <p:nvPr/>
          </p:nvSpPr>
          <p:spPr bwMode="auto">
            <a:xfrm>
              <a:off x="10364807" y="3093861"/>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4B3CF890-1BA0-4417-9FE2-16793E52C1E9}"/>
                </a:ext>
              </a:extLst>
            </p:cNvPr>
            <p:cNvCxnSpPr>
              <a:cxnSpLocks/>
            </p:cNvCxnSpPr>
            <p:nvPr/>
          </p:nvCxnSpPr>
          <p:spPr>
            <a:xfrm>
              <a:off x="750582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Freeform 5">
              <a:extLst>
                <a:ext uri="{FF2B5EF4-FFF2-40B4-BE49-F238E27FC236}">
                  <a16:creationId xmlns:a16="http://schemas.microsoft.com/office/drawing/2014/main" id="{EA57B4EB-7B30-44D2-91A1-CE60A320AFAC}"/>
                </a:ext>
              </a:extLst>
            </p:cNvPr>
            <p:cNvSpPr>
              <a:spLocks noEditPoints="1"/>
            </p:cNvSpPr>
            <p:nvPr/>
          </p:nvSpPr>
          <p:spPr bwMode="auto">
            <a:xfrm>
              <a:off x="702661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19" name="Group 18">
              <a:extLst>
                <a:ext uri="{FF2B5EF4-FFF2-40B4-BE49-F238E27FC236}">
                  <a16:creationId xmlns:a16="http://schemas.microsoft.com/office/drawing/2014/main" id="{FEE8C764-D745-4AD4-837E-D5C8BC0C7E8C}"/>
                </a:ext>
              </a:extLst>
            </p:cNvPr>
            <p:cNvGrpSpPr/>
            <p:nvPr/>
          </p:nvGrpSpPr>
          <p:grpSpPr>
            <a:xfrm>
              <a:off x="8492875" y="3248391"/>
              <a:ext cx="402639" cy="361217"/>
              <a:chOff x="1275510" y="6072184"/>
              <a:chExt cx="508602" cy="456278"/>
            </a:xfrm>
          </p:grpSpPr>
          <p:grpSp>
            <p:nvGrpSpPr>
              <p:cNvPr id="20" name="Group 19">
                <a:extLst>
                  <a:ext uri="{FF2B5EF4-FFF2-40B4-BE49-F238E27FC236}">
                    <a16:creationId xmlns:a16="http://schemas.microsoft.com/office/drawing/2014/main" id="{C0F12B36-A870-4F44-9584-12A44F43C114}"/>
                  </a:ext>
                </a:extLst>
              </p:cNvPr>
              <p:cNvGrpSpPr/>
              <p:nvPr/>
            </p:nvGrpSpPr>
            <p:grpSpPr>
              <a:xfrm>
                <a:off x="1275510" y="6224570"/>
                <a:ext cx="508602" cy="151498"/>
                <a:chOff x="551886" y="4945335"/>
                <a:chExt cx="508602" cy="151498"/>
              </a:xfrm>
            </p:grpSpPr>
            <p:sp>
              <p:nvSpPr>
                <p:cNvPr id="29" name="Rectangle 28">
                  <a:extLst>
                    <a:ext uri="{FF2B5EF4-FFF2-40B4-BE49-F238E27FC236}">
                      <a16:creationId xmlns:a16="http://schemas.microsoft.com/office/drawing/2014/main" id="{93C5004F-1C21-47CE-A44E-FBF19D77C8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B173A682-A3AA-489E-A810-150AE1C048C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CC2FE05-8743-447D-BBA5-311C5E99E6E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224E4CE-E644-4B66-91D8-669F270F58D5}"/>
                  </a:ext>
                </a:extLst>
              </p:cNvPr>
              <p:cNvGrpSpPr/>
              <p:nvPr/>
            </p:nvGrpSpPr>
            <p:grpSpPr>
              <a:xfrm>
                <a:off x="1275510" y="6376964"/>
                <a:ext cx="508602" cy="151498"/>
                <a:chOff x="551886" y="4945335"/>
                <a:chExt cx="508602" cy="151498"/>
              </a:xfrm>
            </p:grpSpPr>
            <p:sp>
              <p:nvSpPr>
                <p:cNvPr id="26" name="Rectangle 25">
                  <a:extLst>
                    <a:ext uri="{FF2B5EF4-FFF2-40B4-BE49-F238E27FC236}">
                      <a16:creationId xmlns:a16="http://schemas.microsoft.com/office/drawing/2014/main" id="{434B8C2B-23F9-492B-8881-E1688E672A4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191E10F7-5EFB-4104-9CBB-A51FCCC1A1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770F62D5-A813-4C39-8B97-69F1115224A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67689D3-5721-45D3-B468-364BD8CE5C55}"/>
                  </a:ext>
                </a:extLst>
              </p:cNvPr>
              <p:cNvGrpSpPr/>
              <p:nvPr/>
            </p:nvGrpSpPr>
            <p:grpSpPr>
              <a:xfrm>
                <a:off x="1275510" y="6072184"/>
                <a:ext cx="508602" cy="151498"/>
                <a:chOff x="551886" y="4945335"/>
                <a:chExt cx="508602" cy="151498"/>
              </a:xfrm>
            </p:grpSpPr>
            <p:sp>
              <p:nvSpPr>
                <p:cNvPr id="23" name="Rectangle 22">
                  <a:extLst>
                    <a:ext uri="{FF2B5EF4-FFF2-40B4-BE49-F238E27FC236}">
                      <a16:creationId xmlns:a16="http://schemas.microsoft.com/office/drawing/2014/main" id="{753EB8F0-E50B-4342-91EB-7756A02F72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Oval 23">
                  <a:extLst>
                    <a:ext uri="{FF2B5EF4-FFF2-40B4-BE49-F238E27FC236}">
                      <a16:creationId xmlns:a16="http://schemas.microsoft.com/office/drawing/2014/main" id="{C69E4395-E941-44AF-9927-DE3FE2EBE37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5E31E8A4-742F-480F-BA2D-7B1FD311853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a:extLst>
                <a:ext uri="{FF2B5EF4-FFF2-40B4-BE49-F238E27FC236}">
                  <a16:creationId xmlns:a16="http://schemas.microsoft.com/office/drawing/2014/main" id="{06A59DAC-FB01-4D6A-AB61-865287CEF80D}"/>
                </a:ext>
              </a:extLst>
            </p:cNvPr>
            <p:cNvCxnSpPr>
              <a:cxnSpLocks/>
            </p:cNvCxnSpPr>
            <p:nvPr/>
          </p:nvCxnSpPr>
          <p:spPr>
            <a:xfrm>
              <a:off x="98844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6" name="Group 55">
              <a:extLst>
                <a:ext uri="{FF2B5EF4-FFF2-40B4-BE49-F238E27FC236}">
                  <a16:creationId xmlns:a16="http://schemas.microsoft.com/office/drawing/2014/main" id="{AF0AF533-B598-4EE3-B36D-E7F476F7AFE3}"/>
                </a:ext>
              </a:extLst>
            </p:cNvPr>
            <p:cNvGrpSpPr/>
            <p:nvPr/>
          </p:nvGrpSpPr>
          <p:grpSpPr>
            <a:xfrm>
              <a:off x="9499024" y="3355941"/>
              <a:ext cx="292842" cy="146116"/>
              <a:chOff x="7300545" y="609388"/>
              <a:chExt cx="292842" cy="146116"/>
            </a:xfrm>
          </p:grpSpPr>
          <p:sp>
            <p:nvSpPr>
              <p:cNvPr id="53" name="Line 23">
                <a:extLst>
                  <a:ext uri="{FF2B5EF4-FFF2-40B4-BE49-F238E27FC236}">
                    <a16:creationId xmlns:a16="http://schemas.microsoft.com/office/drawing/2014/main" id="{39B4EB8E-FF93-4CAA-BBBA-4456F080C30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4" name="Freeform 24">
                <a:extLst>
                  <a:ext uri="{FF2B5EF4-FFF2-40B4-BE49-F238E27FC236}">
                    <a16:creationId xmlns:a16="http://schemas.microsoft.com/office/drawing/2014/main" id="{DD44EA76-319D-4A20-83E7-D3A84D9DDB0F}"/>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5" name="Freeform 24">
                <a:extLst>
                  <a:ext uri="{FF2B5EF4-FFF2-40B4-BE49-F238E27FC236}">
                    <a16:creationId xmlns:a16="http://schemas.microsoft.com/office/drawing/2014/main" id="{41A210BE-3412-420F-A493-D95B14FE8E51}"/>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pic>
          <p:nvPicPr>
            <p:cNvPr id="58" name="Picture 2">
              <a:extLst>
                <a:ext uri="{FF2B5EF4-FFF2-40B4-BE49-F238E27FC236}">
                  <a16:creationId xmlns:a16="http://schemas.microsoft.com/office/drawing/2014/main" id="{0BA2B89C-551A-4EDE-A9C4-98527D1A7F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08887" y="2915033"/>
              <a:ext cx="273115" cy="273115"/>
            </a:xfrm>
            <a:prstGeom prst="rect">
              <a:avLst/>
            </a:prstGeom>
            <a:solidFill>
              <a:schemeClr val="bg1"/>
            </a:solidFill>
          </p:spPr>
        </p:pic>
      </p:grpSp>
    </p:spTree>
    <p:extLst>
      <p:ext uri="{BB962C8B-B14F-4D97-AF65-F5344CB8AC3E}">
        <p14:creationId xmlns:p14="http://schemas.microsoft.com/office/powerpoint/2010/main" val="128530256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88879" y="108271"/>
            <a:ext cx="10515600" cy="1325563"/>
          </a:xfrm>
        </p:spPr>
        <p:txBody>
          <a:bodyPr>
            <a:normAutofit/>
          </a:bodyPr>
          <a:lstStyle/>
          <a:p>
            <a:r>
              <a:rPr lang="en-US" sz="4000" dirty="0">
                <a:latin typeface="Arial" panose="020B0604020202020204" pitchFamily="34" charset="0"/>
                <a:cs typeface="Arial" panose="020B0604020202020204" pitchFamily="34" charset="0"/>
              </a:rPr>
              <a:t>Simple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800" dirty="0"/>
              <a:t>function </a:t>
            </a:r>
            <a:r>
              <a:rPr lang="en-US" sz="1800" dirty="0" err="1"/>
              <a:t>createSampleDocument</a:t>
            </a:r>
            <a:r>
              <a:rPr lang="en-US" sz="1800" dirty="0"/>
              <a:t>(</a:t>
            </a:r>
            <a:r>
              <a:rPr lang="en-US" sz="1800" dirty="0" err="1"/>
              <a:t>documentToCreate</a:t>
            </a:r>
            <a:r>
              <a:rPr lang="en-US" sz="1800" dirty="0"/>
              <a:t>) {</a:t>
            </a:r>
          </a:p>
          <a:p>
            <a:pPr>
              <a:spcBef>
                <a:spcPts val="600"/>
              </a:spcBef>
              <a:spcAft>
                <a:spcPts val="600"/>
              </a:spcAft>
            </a:pPr>
            <a:r>
              <a:rPr lang="en-US" sz="1800" dirty="0"/>
              <a:t>	var context = </a:t>
            </a:r>
            <a:r>
              <a:rPr lang="en-US" sz="1800" dirty="0" err="1"/>
              <a:t>getContext</a:t>
            </a:r>
            <a:r>
              <a:rPr lang="en-US" sz="1800" dirty="0"/>
              <a:t>();</a:t>
            </a:r>
          </a:p>
          <a:p>
            <a:pPr>
              <a:spcBef>
                <a:spcPts val="600"/>
              </a:spcBef>
              <a:spcAft>
                <a:spcPts val="600"/>
              </a:spcAft>
            </a:pPr>
            <a:r>
              <a:rPr lang="en-US" sz="1800" dirty="0"/>
              <a:t>	var collection = </a:t>
            </a:r>
            <a:r>
              <a:rPr lang="en-US" sz="1800" dirty="0" err="1"/>
              <a:t>context.getCollection</a:t>
            </a:r>
            <a:r>
              <a:rPr lang="en-US" sz="1800" dirty="0"/>
              <a:t>();</a:t>
            </a:r>
          </a:p>
          <a:p>
            <a:pPr>
              <a:spcBef>
                <a:spcPts val="600"/>
              </a:spcBef>
              <a:spcAft>
                <a:spcPts val="600"/>
              </a:spcAft>
            </a:pPr>
            <a:r>
              <a:rPr lang="en-US" sz="1800" dirty="0"/>
              <a:t>	var accepted = </a:t>
            </a:r>
            <a:r>
              <a:rPr lang="en-US" sz="1800" dirty="0" err="1"/>
              <a:t>collection.createDocument</a:t>
            </a:r>
            <a:r>
              <a:rPr lang="en-US" sz="1800" dirty="0"/>
              <a:t>(</a:t>
            </a:r>
          </a:p>
          <a:p>
            <a:pPr>
              <a:spcBef>
                <a:spcPts val="600"/>
              </a:spcBef>
              <a:spcAft>
                <a:spcPts val="600"/>
              </a:spcAft>
            </a:pPr>
            <a:r>
              <a:rPr lang="en-US" sz="1800" dirty="0"/>
              <a:t>		</a:t>
            </a:r>
            <a:r>
              <a:rPr lang="en-US" sz="1800" dirty="0" err="1"/>
              <a:t>collection.getSelfLink</a:t>
            </a:r>
            <a:r>
              <a:rPr lang="en-US" sz="1800" dirty="0"/>
              <a:t>(),</a:t>
            </a:r>
          </a:p>
          <a:p>
            <a:pPr>
              <a:spcBef>
                <a:spcPts val="600"/>
              </a:spcBef>
              <a:spcAft>
                <a:spcPts val="600"/>
              </a:spcAft>
            </a:pPr>
            <a:r>
              <a:rPr lang="en-US" sz="1800" dirty="0"/>
              <a:t>		</a:t>
            </a:r>
            <a:r>
              <a:rPr lang="en-US" sz="1800" dirty="0" err="1"/>
              <a:t>documentToCreate</a:t>
            </a:r>
            <a:r>
              <a:rPr lang="en-US" sz="1800" dirty="0"/>
              <a:t>,</a:t>
            </a:r>
          </a:p>
          <a:p>
            <a:pPr>
              <a:spcBef>
                <a:spcPts val="600"/>
              </a:spcBef>
              <a:spcAft>
                <a:spcPts val="600"/>
              </a:spcAft>
            </a:pPr>
            <a:r>
              <a:rPr lang="en-US" sz="1800" dirty="0"/>
              <a:t>		function (error, </a:t>
            </a:r>
            <a:r>
              <a:rPr lang="en-US" sz="1800" dirty="0" err="1"/>
              <a:t>documentCreated</a:t>
            </a:r>
            <a:r>
              <a:rPr lang="en-US" sz="1800" dirty="0"/>
              <a:t>) {					</a:t>
            </a:r>
          </a:p>
          <a:p>
            <a:pPr>
              <a:spcBef>
                <a:spcPts val="600"/>
              </a:spcBef>
              <a:spcAft>
                <a:spcPts val="600"/>
              </a:spcAft>
            </a:pPr>
            <a:r>
              <a:rPr lang="en-US" sz="1800" dirty="0"/>
              <a:t>			</a:t>
            </a:r>
            <a:r>
              <a:rPr lang="en-US" sz="1800" dirty="0" err="1"/>
              <a:t>context.getResponse</a:t>
            </a:r>
            <a:r>
              <a:rPr lang="en-US" sz="1800" dirty="0"/>
              <a:t>().</a:t>
            </a:r>
            <a:r>
              <a:rPr lang="en-US" sz="1800" dirty="0" err="1"/>
              <a:t>setBody</a:t>
            </a:r>
            <a:r>
              <a:rPr lang="en-US" sz="1800" dirty="0"/>
              <a:t>(documentCreated.id)</a:t>
            </a:r>
          </a:p>
          <a:p>
            <a:pPr>
              <a:spcBef>
                <a:spcPts val="600"/>
              </a:spcBef>
              <a:spcAft>
                <a:spcPts val="600"/>
              </a:spcAft>
            </a:pPr>
            <a:r>
              <a:rPr lang="en-US" sz="1800" dirty="0"/>
              <a:t>		}</a:t>
            </a:r>
          </a:p>
          <a:p>
            <a:pPr>
              <a:spcBef>
                <a:spcPts val="600"/>
              </a:spcBef>
              <a:spcAft>
                <a:spcPts val="600"/>
              </a:spcAft>
            </a:pPr>
            <a:r>
              <a:rPr lang="en-US" sz="1800" dirty="0"/>
              <a:t>	);</a:t>
            </a:r>
          </a:p>
          <a:p>
            <a:pPr>
              <a:spcBef>
                <a:spcPts val="600"/>
              </a:spcBef>
              <a:spcAft>
                <a:spcPts val="600"/>
              </a:spcAft>
            </a:pPr>
            <a:r>
              <a:rPr lang="en-US" sz="1800" dirty="0"/>
              <a:t>	if (!accepted) return;</a:t>
            </a:r>
          </a:p>
          <a:p>
            <a:pPr>
              <a:spcBef>
                <a:spcPts val="600"/>
              </a:spcBef>
              <a:spcAft>
                <a:spcPts val="600"/>
              </a:spcAft>
            </a:pPr>
            <a:r>
              <a:rPr lang="en-US" sz="1800" dirty="0"/>
              <a:t>}</a:t>
            </a:r>
          </a:p>
        </p:txBody>
      </p:sp>
      <p:pic>
        <p:nvPicPr>
          <p:cNvPr id="6" name="Picture 2">
            <a:extLst>
              <a:ext uri="{FF2B5EF4-FFF2-40B4-BE49-F238E27FC236}">
                <a16:creationId xmlns:a16="http://schemas.microsoft.com/office/drawing/2014/main" id="{54BCE431-A28A-D840-896D-9A18C83EE1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44044" y="5963796"/>
            <a:ext cx="554112" cy="554112"/>
          </a:xfrm>
          <a:prstGeom prst="rect">
            <a:avLst/>
          </a:prstGeom>
          <a:solidFill>
            <a:schemeClr val="bg1"/>
          </a:solidFill>
        </p:spPr>
      </p:pic>
    </p:spTree>
    <p:extLst>
      <p:ext uri="{BB962C8B-B14F-4D97-AF65-F5344CB8AC3E}">
        <p14:creationId xmlns:p14="http://schemas.microsoft.com/office/powerpoint/2010/main" val="187900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Multi-Document Transactions</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5275793" cy="2213939"/>
          </a:xfrm>
        </p:spPr>
        <p:txBody>
          <a:bodyPr vert="horz" wrap="square" lIns="146304" tIns="91440" rIns="146304" bIns="91440" rtlCol="0" anchor="t">
            <a:spAutoFit/>
          </a:bodyPr>
          <a:lstStyle/>
          <a:p>
            <a:r>
              <a:rPr lang="en-US" sz="1600" dirty="0">
                <a:solidFill>
                  <a:schemeClr val="tx1"/>
                </a:solidFill>
              </a:rPr>
              <a:t>Database Transactions</a:t>
            </a:r>
            <a:endParaRPr lang="en-US" sz="1600" b="0" dirty="0">
              <a:solidFill>
                <a:schemeClr val="tx1"/>
              </a:solidFill>
            </a:endParaRPr>
          </a:p>
          <a:p>
            <a:pPr marL="0" lvl="1" indent="0">
              <a:buNone/>
            </a:pPr>
            <a:r>
              <a:rPr lang="en-US" dirty="0">
                <a:latin typeface="+mn-lt"/>
              </a:rPr>
              <a:t>In</a:t>
            </a:r>
            <a:r>
              <a:rPr lang="en-US" b="0" dirty="0">
                <a:solidFill>
                  <a:schemeClr val="tx1"/>
                </a:solidFill>
                <a:latin typeface="+mn-lt"/>
              </a:rPr>
              <a:t> a typical database</a:t>
            </a:r>
            <a:r>
              <a:rPr lang="en-US" dirty="0">
                <a:latin typeface="+mn-lt"/>
              </a:rPr>
              <a:t>, a</a:t>
            </a:r>
            <a:r>
              <a:rPr lang="en-US" b="0" dirty="0">
                <a:solidFill>
                  <a:schemeClr val="tx1"/>
                </a:solidFill>
                <a:latin typeface="+mn-lt"/>
              </a:rPr>
              <a:t> </a:t>
            </a:r>
            <a:r>
              <a:rPr lang="en-US" dirty="0">
                <a:latin typeface="+mn-lt"/>
              </a:rPr>
              <a:t>transaction </a:t>
            </a:r>
            <a:r>
              <a:rPr lang="en-US" b="0" dirty="0">
                <a:solidFill>
                  <a:schemeClr val="tx1"/>
                </a:solidFill>
                <a:latin typeface="+mn-lt"/>
              </a:rPr>
              <a:t>can be defined as a sequence of operations performed as a single logical unit of work. Each transaction provides ACID guarantees.</a:t>
            </a:r>
          </a:p>
          <a:p>
            <a:pPr marL="0" lvl="1" indent="0">
              <a:buNone/>
            </a:pPr>
            <a:r>
              <a:rPr lang="en-US" b="0" dirty="0">
                <a:solidFill>
                  <a:schemeClr val="tx1"/>
                </a:solidFill>
                <a:latin typeface="+mn-lt"/>
              </a:rPr>
              <a:t>In </a:t>
            </a:r>
            <a:r>
              <a:rPr lang="en-US" dirty="0">
                <a:latin typeface="+mn-lt"/>
              </a:rPr>
              <a:t>Azure Cosmos</a:t>
            </a:r>
            <a:r>
              <a:rPr lang="en-US" b="0" dirty="0">
                <a:solidFill>
                  <a:schemeClr val="tx1"/>
                </a:solidFill>
                <a:latin typeface="+mn-lt"/>
              </a:rPr>
              <a:t> DB, JavaScript is hosted in the same memory space as the database. Hence, requests made within stored procedures and triggers execute in the same scope of a database session.</a:t>
            </a:r>
          </a:p>
        </p:txBody>
      </p:sp>
      <p:cxnSp>
        <p:nvCxnSpPr>
          <p:cNvPr id="7" name="Straight Arrow Connector 6">
            <a:extLst>
              <a:ext uri="{FF2B5EF4-FFF2-40B4-BE49-F238E27FC236}">
                <a16:creationId xmlns:a16="http://schemas.microsoft.com/office/drawing/2014/main" id="{7633F655-2528-49D5-A12B-00C56E7C63B6}"/>
              </a:ext>
            </a:extLst>
          </p:cNvPr>
          <p:cNvCxnSpPr>
            <a:cxnSpLocks/>
          </p:cNvCxnSpPr>
          <p:nvPr/>
        </p:nvCxnSpPr>
        <p:spPr>
          <a:xfrm>
            <a:off x="4059380"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Cylinder 513">
            <a:extLst>
              <a:ext uri="{FF2B5EF4-FFF2-40B4-BE49-F238E27FC236}">
                <a16:creationId xmlns:a16="http://schemas.microsoft.com/office/drawing/2014/main" id="{3397131E-849C-4618-84C2-36496957D274}"/>
              </a:ext>
            </a:extLst>
          </p:cNvPr>
          <p:cNvSpPr/>
          <p:nvPr/>
        </p:nvSpPr>
        <p:spPr bwMode="auto">
          <a:xfrm>
            <a:off x="10241766" y="5084618"/>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931A9928-7AFE-4E34-8894-0BB895C309F4}"/>
              </a:ext>
            </a:extLst>
          </p:cNvPr>
          <p:cNvCxnSpPr>
            <a:cxnSpLocks/>
          </p:cNvCxnSpPr>
          <p:nvPr/>
        </p:nvCxnSpPr>
        <p:spPr>
          <a:xfrm>
            <a:off x="2892869" y="5419755"/>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a:extLst>
              <a:ext uri="{FF2B5EF4-FFF2-40B4-BE49-F238E27FC236}">
                <a16:creationId xmlns:a16="http://schemas.microsoft.com/office/drawing/2014/main" id="{470B7093-5961-49E4-9E84-2700BA7CFE26}"/>
              </a:ext>
            </a:extLst>
          </p:cNvPr>
          <p:cNvGrpSpPr/>
          <p:nvPr/>
        </p:nvGrpSpPr>
        <p:grpSpPr>
          <a:xfrm>
            <a:off x="3447116" y="5239148"/>
            <a:ext cx="402639" cy="361217"/>
            <a:chOff x="1275510" y="6072184"/>
            <a:chExt cx="508602" cy="456278"/>
          </a:xfrm>
        </p:grpSpPr>
        <p:grpSp>
          <p:nvGrpSpPr>
            <p:cNvPr id="18" name="Group 17">
              <a:extLst>
                <a:ext uri="{FF2B5EF4-FFF2-40B4-BE49-F238E27FC236}">
                  <a16:creationId xmlns:a16="http://schemas.microsoft.com/office/drawing/2014/main" id="{C1E9EAF8-8DCD-43F6-9398-B6D78FE72052}"/>
                </a:ext>
              </a:extLst>
            </p:cNvPr>
            <p:cNvGrpSpPr/>
            <p:nvPr/>
          </p:nvGrpSpPr>
          <p:grpSpPr>
            <a:xfrm>
              <a:off x="1275510" y="6224570"/>
              <a:ext cx="508602" cy="151498"/>
              <a:chOff x="551886" y="4945335"/>
              <a:chExt cx="508602" cy="151498"/>
            </a:xfrm>
          </p:grpSpPr>
          <p:sp>
            <p:nvSpPr>
              <p:cNvPr id="27" name="Rectangle 26">
                <a:extLst>
                  <a:ext uri="{FF2B5EF4-FFF2-40B4-BE49-F238E27FC236}">
                    <a16:creationId xmlns:a16="http://schemas.microsoft.com/office/drawing/2014/main" id="{DC8A5CB8-15B2-4A78-888C-53AB617EA10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8" name="Oval 27">
                <a:extLst>
                  <a:ext uri="{FF2B5EF4-FFF2-40B4-BE49-F238E27FC236}">
                    <a16:creationId xmlns:a16="http://schemas.microsoft.com/office/drawing/2014/main" id="{76885DEA-FEF7-4EAF-9447-7596CB7DC0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BD02C08-5AC9-429E-8141-E0F08BB599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BA34369-1956-47CD-8393-A040757BE172}"/>
                </a:ext>
              </a:extLst>
            </p:cNvPr>
            <p:cNvGrpSpPr/>
            <p:nvPr/>
          </p:nvGrpSpPr>
          <p:grpSpPr>
            <a:xfrm>
              <a:off x="1275510" y="6376964"/>
              <a:ext cx="508602" cy="151498"/>
              <a:chOff x="551886" y="4945335"/>
              <a:chExt cx="508602" cy="151498"/>
            </a:xfrm>
          </p:grpSpPr>
          <p:sp>
            <p:nvSpPr>
              <p:cNvPr id="24" name="Rectangle 23">
                <a:extLst>
                  <a:ext uri="{FF2B5EF4-FFF2-40B4-BE49-F238E27FC236}">
                    <a16:creationId xmlns:a16="http://schemas.microsoft.com/office/drawing/2014/main" id="{568D0B05-2AB6-4883-8F54-2F24ACD02DA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Oval 24">
                <a:extLst>
                  <a:ext uri="{FF2B5EF4-FFF2-40B4-BE49-F238E27FC236}">
                    <a16:creationId xmlns:a16="http://schemas.microsoft.com/office/drawing/2014/main" id="{2A6CE643-2285-472D-82CD-A29E26BEF45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276953C0-4B3C-4289-B56C-6D04CAF839E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21E12D-6F13-4662-8B16-DED22BB43C6A}"/>
                </a:ext>
              </a:extLst>
            </p:cNvPr>
            <p:cNvGrpSpPr/>
            <p:nvPr/>
          </p:nvGrpSpPr>
          <p:grpSpPr>
            <a:xfrm>
              <a:off x="1275510" y="6072184"/>
              <a:ext cx="508602" cy="151498"/>
              <a:chOff x="551886" y="4945335"/>
              <a:chExt cx="508602" cy="151498"/>
            </a:xfrm>
          </p:grpSpPr>
          <p:sp>
            <p:nvSpPr>
              <p:cNvPr id="21" name="Rectangle 20">
                <a:extLst>
                  <a:ext uri="{FF2B5EF4-FFF2-40B4-BE49-F238E27FC236}">
                    <a16:creationId xmlns:a16="http://schemas.microsoft.com/office/drawing/2014/main" id="{A28A1838-C4DD-43FA-B485-CAAA39AD1C8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AFC1FDFA-B428-453C-B402-0D198E24FA4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96C8E5F-B3E8-426D-8432-15FE5483E4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a:extLst>
              <a:ext uri="{FF2B5EF4-FFF2-40B4-BE49-F238E27FC236}">
                <a16:creationId xmlns:a16="http://schemas.microsoft.com/office/drawing/2014/main" id="{0F01635A-6C2B-4DEF-9820-33B9966DAB28}"/>
              </a:ext>
            </a:extLst>
          </p:cNvPr>
          <p:cNvCxnSpPr>
            <a:cxnSpLocks/>
          </p:cNvCxnSpPr>
          <p:nvPr/>
        </p:nvCxnSpPr>
        <p:spPr>
          <a:xfrm>
            <a:off x="5079372"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 name="Group 12">
            <a:extLst>
              <a:ext uri="{FF2B5EF4-FFF2-40B4-BE49-F238E27FC236}">
                <a16:creationId xmlns:a16="http://schemas.microsoft.com/office/drawing/2014/main" id="{ECE69DD8-A18F-40D7-A4AC-7B122BD351BC}"/>
              </a:ext>
            </a:extLst>
          </p:cNvPr>
          <p:cNvGrpSpPr/>
          <p:nvPr/>
        </p:nvGrpSpPr>
        <p:grpSpPr>
          <a:xfrm>
            <a:off x="4602434" y="5346698"/>
            <a:ext cx="292842" cy="146116"/>
            <a:chOff x="7300545" y="609388"/>
            <a:chExt cx="292842" cy="146116"/>
          </a:xfrm>
        </p:grpSpPr>
        <p:sp>
          <p:nvSpPr>
            <p:cNvPr id="15" name="Line 23">
              <a:extLst>
                <a:ext uri="{FF2B5EF4-FFF2-40B4-BE49-F238E27FC236}">
                  <a16:creationId xmlns:a16="http://schemas.microsoft.com/office/drawing/2014/main" id="{D35711B0-646F-4348-B127-0E51067BE72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6" name="Freeform 24">
              <a:extLst>
                <a:ext uri="{FF2B5EF4-FFF2-40B4-BE49-F238E27FC236}">
                  <a16:creationId xmlns:a16="http://schemas.microsoft.com/office/drawing/2014/main" id="{7C70F494-A051-4E8C-860A-C1CF8894BD7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7" name="Freeform 24">
              <a:extLst>
                <a:ext uri="{FF2B5EF4-FFF2-40B4-BE49-F238E27FC236}">
                  <a16:creationId xmlns:a16="http://schemas.microsoft.com/office/drawing/2014/main" id="{0DDEEFBC-29B4-4C3C-9FCB-80D383523797}"/>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14" name="Picture 2">
            <a:extLst>
              <a:ext uri="{FF2B5EF4-FFF2-40B4-BE49-F238E27FC236}">
                <a16:creationId xmlns:a16="http://schemas.microsoft.com/office/drawing/2014/main" id="{C42AD8A2-2657-43FD-A256-37406A2B6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612297" y="4905790"/>
            <a:ext cx="273115" cy="273115"/>
          </a:xfrm>
          <a:prstGeom prst="rect">
            <a:avLst/>
          </a:prstGeom>
          <a:solidFill>
            <a:schemeClr val="bg1"/>
          </a:solidFill>
        </p:spPr>
      </p:pic>
      <p:sp>
        <p:nvSpPr>
          <p:cNvPr id="35" name="Rectangle 34">
            <a:extLst>
              <a:ext uri="{FF2B5EF4-FFF2-40B4-BE49-F238E27FC236}">
                <a16:creationId xmlns:a16="http://schemas.microsoft.com/office/drawing/2014/main" id="{B75CF214-5727-4308-B846-DCCD38E9CFB9}"/>
              </a:ext>
            </a:extLst>
          </p:cNvPr>
          <p:cNvSpPr/>
          <p:nvPr/>
        </p:nvSpPr>
        <p:spPr bwMode="auto">
          <a:xfrm>
            <a:off x="5624144"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Create New Document</a:t>
            </a:r>
          </a:p>
        </p:txBody>
      </p:sp>
      <p:sp>
        <p:nvSpPr>
          <p:cNvPr id="36" name="Rectangle 35">
            <a:extLst>
              <a:ext uri="{FF2B5EF4-FFF2-40B4-BE49-F238E27FC236}">
                <a16:creationId xmlns:a16="http://schemas.microsoft.com/office/drawing/2014/main" id="{CA761129-4E62-4C6E-9ED9-DF6413A4387A}"/>
              </a:ext>
            </a:extLst>
          </p:cNvPr>
          <p:cNvSpPr/>
          <p:nvPr/>
        </p:nvSpPr>
        <p:spPr bwMode="auto">
          <a:xfrm>
            <a:off x="6636141"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Query Collection</a:t>
            </a:r>
          </a:p>
        </p:txBody>
      </p:sp>
      <p:sp>
        <p:nvSpPr>
          <p:cNvPr id="37" name="Rectangle 36">
            <a:extLst>
              <a:ext uri="{FF2B5EF4-FFF2-40B4-BE49-F238E27FC236}">
                <a16:creationId xmlns:a16="http://schemas.microsoft.com/office/drawing/2014/main" id="{5D47C48F-44A0-4571-97CE-A8B6558B0B96}"/>
              </a:ext>
            </a:extLst>
          </p:cNvPr>
          <p:cNvSpPr/>
          <p:nvPr/>
        </p:nvSpPr>
        <p:spPr bwMode="auto">
          <a:xfrm>
            <a:off x="7648137"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Update Existing Document</a:t>
            </a:r>
          </a:p>
        </p:txBody>
      </p:sp>
      <p:sp>
        <p:nvSpPr>
          <p:cNvPr id="38" name="Rectangle 37">
            <a:extLst>
              <a:ext uri="{FF2B5EF4-FFF2-40B4-BE49-F238E27FC236}">
                <a16:creationId xmlns:a16="http://schemas.microsoft.com/office/drawing/2014/main" id="{7375A600-9A53-48D8-B6E7-692C4AFEF185}"/>
              </a:ext>
            </a:extLst>
          </p:cNvPr>
          <p:cNvSpPr/>
          <p:nvPr/>
        </p:nvSpPr>
        <p:spPr bwMode="auto">
          <a:xfrm>
            <a:off x="8660133"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Delete Existing Document</a:t>
            </a:r>
          </a:p>
        </p:txBody>
      </p:sp>
      <p:cxnSp>
        <p:nvCxnSpPr>
          <p:cNvPr id="48" name="Connector: Elbow 42">
            <a:extLst>
              <a:ext uri="{FF2B5EF4-FFF2-40B4-BE49-F238E27FC236}">
                <a16:creationId xmlns:a16="http://schemas.microsoft.com/office/drawing/2014/main" id="{3C550918-DB6A-4FF3-B2B9-7D4F72AA4ECE}"/>
              </a:ext>
            </a:extLst>
          </p:cNvPr>
          <p:cNvCxnSpPr>
            <a:cxnSpLocks/>
          </p:cNvCxnSpPr>
          <p:nvPr/>
        </p:nvCxnSpPr>
        <p:spPr>
          <a:xfrm>
            <a:off x="9696994" y="5419757"/>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0" name="Speech Bubble: Rectangle 49">
            <a:extLst>
              <a:ext uri="{FF2B5EF4-FFF2-40B4-BE49-F238E27FC236}">
                <a16:creationId xmlns:a16="http://schemas.microsoft.com/office/drawing/2014/main" id="{2B6F14A1-3A52-4D34-9FE9-9268AE219436}"/>
              </a:ext>
            </a:extLst>
          </p:cNvPr>
          <p:cNvSpPr/>
          <p:nvPr/>
        </p:nvSpPr>
        <p:spPr bwMode="auto">
          <a:xfrm>
            <a:off x="8759364" y="3818599"/>
            <a:ext cx="2849788" cy="1046440"/>
          </a:xfrm>
          <a:prstGeom prst="wedgeRectCallout">
            <a:avLst>
              <a:gd name="adj1" fmla="val 8908"/>
              <a:gd name="adj2" fmla="val 68560"/>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r>
              <a:rPr lang="en-US" sz="1400"/>
              <a:t>Stored procedures utilize snapshot isolation to guarantee all reads within the transaction will see a consistent snapshot of the data</a:t>
            </a:r>
            <a:endParaRPr lang="en-US" sz="1100"/>
          </a:p>
        </p:txBody>
      </p:sp>
      <p:grpSp>
        <p:nvGrpSpPr>
          <p:cNvPr id="39" name="Group 326">
            <a:extLst>
              <a:ext uri="{FF2B5EF4-FFF2-40B4-BE49-F238E27FC236}">
                <a16:creationId xmlns:a16="http://schemas.microsoft.com/office/drawing/2014/main" id="{B74C9F5D-5964-4497-B491-D0755772F398}"/>
              </a:ext>
            </a:extLst>
          </p:cNvPr>
          <p:cNvGrpSpPr>
            <a:grpSpLocks noChangeAspect="1"/>
          </p:cNvGrpSpPr>
          <p:nvPr/>
        </p:nvGrpSpPr>
        <p:grpSpPr bwMode="auto">
          <a:xfrm>
            <a:off x="1996436" y="5178905"/>
            <a:ext cx="707946" cy="421460"/>
            <a:chOff x="6817" y="2557"/>
            <a:chExt cx="257" cy="153"/>
          </a:xfrm>
          <a:noFill/>
        </p:grpSpPr>
        <p:sp>
          <p:nvSpPr>
            <p:cNvPr id="40" name="Rectangle 327">
              <a:extLst>
                <a:ext uri="{FF2B5EF4-FFF2-40B4-BE49-F238E27FC236}">
                  <a16:creationId xmlns:a16="http://schemas.microsoft.com/office/drawing/2014/main" id="{CE204321-0CC6-4182-9C7D-D1C5C525C1E8}"/>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2832970C-8BA1-4B02-BE39-9BAB289C608C}"/>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510563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D527-E1C9-42D1-9748-73C39E7C76F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Bounded Execution</a:t>
            </a:r>
          </a:p>
        </p:txBody>
      </p:sp>
      <p:sp>
        <p:nvSpPr>
          <p:cNvPr id="3" name="Text Placeholder 2">
            <a:extLst>
              <a:ext uri="{FF2B5EF4-FFF2-40B4-BE49-F238E27FC236}">
                <a16:creationId xmlns:a16="http://schemas.microsoft.com/office/drawing/2014/main" id="{B68D4F5F-D385-4DAC-BEFE-B9917EDB907E}"/>
              </a:ext>
            </a:extLst>
          </p:cNvPr>
          <p:cNvSpPr>
            <a:spLocks noGrp="1"/>
          </p:cNvSpPr>
          <p:nvPr>
            <p:ph type="body" sz="quarter" idx="10"/>
          </p:nvPr>
        </p:nvSpPr>
        <p:spPr>
          <a:xfrm>
            <a:off x="269238" y="1925685"/>
            <a:ext cx="10911379" cy="3555845"/>
          </a:xfrm>
        </p:spPr>
        <p:txBody>
          <a:bodyPr vert="horz" wrap="square" lIns="91440" tIns="45720" rIns="91440" bIns="45720" rtlCol="0" anchor="t">
            <a:spAutoFit/>
          </a:bodyPr>
          <a:lstStyle/>
          <a:p>
            <a:r>
              <a:rPr lang="en-US" sz="1600" dirty="0"/>
              <a:t>Execution Within Time Boundaries</a:t>
            </a:r>
          </a:p>
          <a:p>
            <a:endParaRPr lang="en-US" sz="1600" dirty="0"/>
          </a:p>
          <a:p>
            <a:r>
              <a:rPr lang="en-US" sz="1600" b="0" dirty="0">
                <a:solidFill>
                  <a:schemeClr val="tx1"/>
                </a:solidFill>
              </a:rPr>
              <a:t>All Azure Cosmos DB operations must complete within the server-specified request timeout duration. If an operation does not complete within that time limit, the transaction is rolled back. </a:t>
            </a:r>
          </a:p>
          <a:p>
            <a:endParaRPr lang="en-US" sz="1600" b="0" dirty="0">
              <a:solidFill>
                <a:schemeClr val="tx1"/>
              </a:solidFill>
            </a:endParaRPr>
          </a:p>
          <a:p>
            <a:r>
              <a:rPr lang="en-US" sz="1600" dirty="0"/>
              <a:t>Helper Boolean Value</a:t>
            </a:r>
          </a:p>
          <a:p>
            <a:endParaRPr lang="en-US" sz="1600" dirty="0"/>
          </a:p>
          <a:p>
            <a:r>
              <a:rPr lang="en-US" sz="1600" b="0" dirty="0">
                <a:solidFill>
                  <a:schemeClr val="tx1"/>
                </a:solidFill>
              </a:rPr>
              <a:t>All functions under the collection object (for create, read, replace, and delete of documents and attachments) return a </a:t>
            </a:r>
            <a:r>
              <a:rPr lang="en-US" sz="1600" dirty="0">
                <a:solidFill>
                  <a:schemeClr val="tx1"/>
                </a:solidFill>
              </a:rPr>
              <a:t>Boolean value</a:t>
            </a:r>
            <a:r>
              <a:rPr lang="en-US" sz="1600" b="0" dirty="0">
                <a:solidFill>
                  <a:schemeClr val="tx1"/>
                </a:solidFill>
              </a:rPr>
              <a:t> that represents whether that operation will complete: </a:t>
            </a:r>
          </a:p>
          <a:p>
            <a:pPr marL="285750" indent="-285750">
              <a:buFont typeface="Arial" panose="020B0604020202020204" pitchFamily="34" charset="0"/>
              <a:buChar char="•"/>
            </a:pPr>
            <a:r>
              <a:rPr lang="en-US" sz="1600" dirty="0">
                <a:solidFill>
                  <a:schemeClr val="tx1"/>
                </a:solidFill>
              </a:rPr>
              <a:t>If true</a:t>
            </a:r>
            <a:r>
              <a:rPr lang="en-US" sz="1600" b="0" dirty="0">
                <a:solidFill>
                  <a:schemeClr val="tx1"/>
                </a:solidFill>
              </a:rPr>
              <a:t>, the operation is expected to complete</a:t>
            </a:r>
          </a:p>
          <a:p>
            <a:pPr marL="285750" indent="-285750">
              <a:buFont typeface="Arial" panose="020B0604020202020204" pitchFamily="34" charset="0"/>
              <a:buChar char="•"/>
            </a:pPr>
            <a:r>
              <a:rPr lang="en-US" sz="1600" dirty="0">
                <a:solidFill>
                  <a:schemeClr val="tx1"/>
                </a:solidFill>
              </a:rPr>
              <a:t>If false</a:t>
            </a:r>
            <a:r>
              <a:rPr lang="en-US" sz="1600" b="0" dirty="0">
                <a:solidFill>
                  <a:schemeClr val="tx1"/>
                </a:solidFill>
              </a:rPr>
              <a:t>, the time limit will soon be reached and your function should end execution as soon as possible.</a:t>
            </a:r>
          </a:p>
        </p:txBody>
      </p:sp>
    </p:spTree>
    <p:extLst>
      <p:ext uri="{BB962C8B-B14F-4D97-AF65-F5344CB8AC3E}">
        <p14:creationId xmlns:p14="http://schemas.microsoft.com/office/powerpoint/2010/main" val="192623968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Transaction Continuation Model</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6161241" cy="1770741"/>
          </a:xfrm>
        </p:spPr>
        <p:txBody>
          <a:bodyPr vert="horz" wrap="square" lIns="146304" tIns="91440" rIns="146304" bIns="91440" rtlCol="0" anchor="t">
            <a:spAutoFit/>
          </a:bodyPr>
          <a:lstStyle/>
          <a:p>
            <a:r>
              <a:rPr lang="en-US" dirty="0"/>
              <a:t>CONTINUING LONG-RUNNING TRANSACTIONS</a:t>
            </a:r>
          </a:p>
          <a:p>
            <a:pPr marL="236220" lvl="1" indent="-236220"/>
            <a:r>
              <a:rPr lang="en-US" dirty="0"/>
              <a:t>JavaScript functions can implement a continuation-based model to batch/resume execution</a:t>
            </a:r>
          </a:p>
          <a:p>
            <a:pPr marL="236220" lvl="1" indent="-236220"/>
            <a:r>
              <a:rPr lang="en-US" dirty="0"/>
              <a:t>The continuation value can be any value of your own choosing. This value can then be used by your applications to </a:t>
            </a:r>
            <a:r>
              <a:rPr lang="en-US" dirty="0">
                <a:latin typeface="Arial" panose="020B0604020202020204" pitchFamily="34" charset="0"/>
                <a:cs typeface="Arial" panose="020B0604020202020204" pitchFamily="34" charset="0"/>
              </a:rPr>
              <a:t>resume a transaction from a new “starting point”</a:t>
            </a:r>
          </a:p>
        </p:txBody>
      </p:sp>
      <p:cxnSp>
        <p:nvCxnSpPr>
          <p:cNvPr id="4" name="Straight Arrow Connector 3">
            <a:extLst>
              <a:ext uri="{FF2B5EF4-FFF2-40B4-BE49-F238E27FC236}">
                <a16:creationId xmlns:a16="http://schemas.microsoft.com/office/drawing/2014/main" id="{3CEF1CEE-48BE-46B6-B7D4-A72F21EFC912}"/>
              </a:ext>
            </a:extLst>
          </p:cNvPr>
          <p:cNvCxnSpPr>
            <a:cxnSpLocks/>
          </p:cNvCxnSpPr>
          <p:nvPr/>
        </p:nvCxnSpPr>
        <p:spPr>
          <a:xfrm>
            <a:off x="5177810" y="4882802"/>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9EF667C1-EDB3-41DA-B18A-251812908AE6}"/>
              </a:ext>
            </a:extLst>
          </p:cNvPr>
          <p:cNvCxnSpPr>
            <a:cxnSpLocks/>
          </p:cNvCxnSpPr>
          <p:nvPr/>
        </p:nvCxnSpPr>
        <p:spPr>
          <a:xfrm>
            <a:off x="3675458" y="4882801"/>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A1F1DB2D-1B05-468E-B53E-89E020DC7BC2}"/>
              </a:ext>
            </a:extLst>
          </p:cNvPr>
          <p:cNvGrpSpPr/>
          <p:nvPr/>
        </p:nvGrpSpPr>
        <p:grpSpPr>
          <a:xfrm>
            <a:off x="4662511" y="4702194"/>
            <a:ext cx="402639" cy="361217"/>
            <a:chOff x="1275510" y="6072184"/>
            <a:chExt cx="508602" cy="456278"/>
          </a:xfrm>
        </p:grpSpPr>
        <p:grpSp>
          <p:nvGrpSpPr>
            <p:cNvPr id="8" name="Group 7">
              <a:extLst>
                <a:ext uri="{FF2B5EF4-FFF2-40B4-BE49-F238E27FC236}">
                  <a16:creationId xmlns:a16="http://schemas.microsoft.com/office/drawing/2014/main" id="{7C433879-AF14-406C-A47B-7BA386F55A86}"/>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A4208FB2-EC21-4686-851D-374E7FC1780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D1A42DFC-21CC-4CBE-8A0F-7E36F27D62A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5BBABFFD-256C-4501-AD94-C4B5CC571B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30ED6F-BBA2-4E2B-B796-37EA5306D542}"/>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37F3826C-BE72-412A-ADC8-8E837707CB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17ADD2E1-64DA-49E0-B623-45D8C7F15F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3B4EA739-3CCB-4C3A-A20E-96280D553F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CBFC045-607F-4954-9E41-80B280527CFE}"/>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54E36F28-7A70-4059-AA7F-1E52B6F8554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89FCB44A-29A9-4623-87E9-DEDEFBC4E1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C492349D-7793-4442-92E5-C4FED9B93B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BC381410-C32B-4BCD-8D41-0AC4C8DAAA2D}"/>
              </a:ext>
            </a:extLst>
          </p:cNvPr>
          <p:cNvCxnSpPr>
            <a:cxnSpLocks/>
          </p:cNvCxnSpPr>
          <p:nvPr/>
        </p:nvCxnSpPr>
        <p:spPr>
          <a:xfrm>
            <a:off x="6054110" y="488758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4DB2B9D8-E121-4013-B864-03FC9FF5325F}"/>
              </a:ext>
            </a:extLst>
          </p:cNvPr>
          <p:cNvGrpSpPr/>
          <p:nvPr/>
        </p:nvGrpSpPr>
        <p:grpSpPr>
          <a:xfrm>
            <a:off x="5668660" y="4809744"/>
            <a:ext cx="292842" cy="146116"/>
            <a:chOff x="7300545" y="609388"/>
            <a:chExt cx="292842" cy="146116"/>
          </a:xfrm>
        </p:grpSpPr>
        <p:sp>
          <p:nvSpPr>
            <p:cNvPr id="22" name="Line 23">
              <a:extLst>
                <a:ext uri="{FF2B5EF4-FFF2-40B4-BE49-F238E27FC236}">
                  <a16:creationId xmlns:a16="http://schemas.microsoft.com/office/drawing/2014/main" id="{22C70098-589E-4984-BA90-8775E7A3F3A5}"/>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352AEE9C-65C9-4D99-8B73-330ECFEB27D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76F5FEB1-0BBF-4E85-8AD6-1BA880E4BCAF}"/>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3038274D-22D6-4ADE-8A38-984D135F28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678523" y="4368836"/>
            <a:ext cx="273115" cy="273115"/>
          </a:xfrm>
          <a:prstGeom prst="rect">
            <a:avLst/>
          </a:prstGeom>
          <a:solidFill>
            <a:schemeClr val="bg1"/>
          </a:solidFill>
        </p:spPr>
      </p:pic>
      <p:sp>
        <p:nvSpPr>
          <p:cNvPr id="26" name="Rectangle 25">
            <a:extLst>
              <a:ext uri="{FF2B5EF4-FFF2-40B4-BE49-F238E27FC236}">
                <a16:creationId xmlns:a16="http://schemas.microsoft.com/office/drawing/2014/main" id="{7225D347-1976-4E81-8F46-3895B8E8971D}"/>
              </a:ext>
            </a:extLst>
          </p:cNvPr>
          <p:cNvSpPr/>
          <p:nvPr/>
        </p:nvSpPr>
        <p:spPr bwMode="auto">
          <a:xfrm>
            <a:off x="6550969" y="3633494"/>
            <a:ext cx="5057694" cy="1918474"/>
          </a:xfrm>
          <a:prstGeom prst="rect">
            <a:avLst/>
          </a:prstGeom>
          <a:noFill/>
          <a:ln w="12700">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Bulk Create Documents </a:t>
            </a:r>
          </a:p>
        </p:txBody>
      </p:sp>
      <p:cxnSp>
        <p:nvCxnSpPr>
          <p:cNvPr id="31" name="Connector: Elbow 30">
            <a:extLst>
              <a:ext uri="{FF2B5EF4-FFF2-40B4-BE49-F238E27FC236}">
                <a16:creationId xmlns:a16="http://schemas.microsoft.com/office/drawing/2014/main" id="{EBC5842C-8799-4EE4-A453-FE480A456853}"/>
              </a:ext>
            </a:extLst>
          </p:cNvPr>
          <p:cNvCxnSpPr>
            <a:cxnSpLocks/>
            <a:stCxn id="36" idx="2"/>
          </p:cNvCxnSpPr>
          <p:nvPr/>
        </p:nvCxnSpPr>
        <p:spPr>
          <a:xfrm rot="5400000">
            <a:off x="6001716" y="2754474"/>
            <a:ext cx="163557" cy="4818445"/>
          </a:xfrm>
          <a:prstGeom prst="bentConnector2">
            <a:avLst/>
          </a:prstGeom>
          <a:ln w="19050">
            <a:solidFill>
              <a:srgbClr val="0078D7"/>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733EC9B6-C91A-4134-8C91-C410279B823B}"/>
              </a:ext>
            </a:extLst>
          </p:cNvPr>
          <p:cNvSpPr txBox="1"/>
          <p:nvPr/>
        </p:nvSpPr>
        <p:spPr>
          <a:xfrm>
            <a:off x="3974600" y="5363530"/>
            <a:ext cx="2225353" cy="166199"/>
          </a:xfrm>
          <a:prstGeom prst="rect">
            <a:avLst/>
          </a:prstGeom>
          <a:noFill/>
          <a:ln>
            <a:noFill/>
          </a:ln>
        </p:spPr>
        <p:txBody>
          <a:bodyPr wrap="none" lIns="0" tIns="0" rIns="0" bIns="0" rtlCol="0">
            <a:spAutoFit/>
          </a:bodyPr>
          <a:lstStyle/>
          <a:p>
            <a:pPr>
              <a:lnSpc>
                <a:spcPct val="90000"/>
              </a:lnSpc>
              <a:spcAft>
                <a:spcPts val="600"/>
              </a:spcAft>
            </a:pPr>
            <a:r>
              <a:rPr lang="en-US" sz="1200">
                <a:solidFill>
                  <a:srgbClr val="0078D7"/>
                </a:solidFill>
              </a:rPr>
              <a:t>Return a “pointer” to resume later</a:t>
            </a:r>
          </a:p>
        </p:txBody>
      </p:sp>
      <p:sp>
        <p:nvSpPr>
          <p:cNvPr id="38" name="Rectangle 37">
            <a:extLst>
              <a:ext uri="{FF2B5EF4-FFF2-40B4-BE49-F238E27FC236}">
                <a16:creationId xmlns:a16="http://schemas.microsoft.com/office/drawing/2014/main" id="{522F29E5-F466-435C-8FA2-6F698FBA4F71}"/>
              </a:ext>
            </a:extLst>
          </p:cNvPr>
          <p:cNvSpPr/>
          <p:nvPr/>
        </p:nvSpPr>
        <p:spPr bwMode="auto">
          <a:xfrm>
            <a:off x="9230472" y="4398654"/>
            <a:ext cx="914400" cy="6832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Observe</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Return</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Value</a:t>
            </a:r>
          </a:p>
        </p:txBody>
      </p:sp>
      <p:sp>
        <p:nvSpPr>
          <p:cNvPr id="36" name="Rectangle 35">
            <a:extLst>
              <a:ext uri="{FF2B5EF4-FFF2-40B4-BE49-F238E27FC236}">
                <a16:creationId xmlns:a16="http://schemas.microsoft.com/office/drawing/2014/main" id="{12556562-BC0E-4E63-A43B-B5E1AB8042B0}"/>
              </a:ext>
            </a:extLst>
          </p:cNvPr>
          <p:cNvSpPr/>
          <p:nvPr/>
        </p:nvSpPr>
        <p:spPr bwMode="auto">
          <a:xfrm>
            <a:off x="8035516"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Try Create</a:t>
            </a:r>
          </a:p>
        </p:txBody>
      </p:sp>
      <p:cxnSp>
        <p:nvCxnSpPr>
          <p:cNvPr id="37" name="Connector: Elbow 42">
            <a:extLst>
              <a:ext uri="{FF2B5EF4-FFF2-40B4-BE49-F238E27FC236}">
                <a16:creationId xmlns:a16="http://schemas.microsoft.com/office/drawing/2014/main" id="{33390E0D-F62E-4E07-B6DE-30AC0FC89B79}"/>
              </a:ext>
            </a:extLst>
          </p:cNvPr>
          <p:cNvCxnSpPr>
            <a:cxnSpLocks/>
            <a:stCxn id="43" idx="3"/>
            <a:endCxn id="36" idx="1"/>
          </p:cNvCxnSpPr>
          <p:nvPr/>
        </p:nvCxnSpPr>
        <p:spPr>
          <a:xfrm>
            <a:off x="7754960" y="4740287"/>
            <a:ext cx="28055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or: Elbow 42">
            <a:extLst>
              <a:ext uri="{FF2B5EF4-FFF2-40B4-BE49-F238E27FC236}">
                <a16:creationId xmlns:a16="http://schemas.microsoft.com/office/drawing/2014/main" id="{A6DFA58A-8128-4F07-9BB5-E7B0F2FBE968}"/>
              </a:ext>
            </a:extLst>
          </p:cNvPr>
          <p:cNvCxnSpPr>
            <a:cxnSpLocks/>
            <a:stCxn id="36" idx="3"/>
            <a:endCxn id="38" idx="1"/>
          </p:cNvCxnSpPr>
          <p:nvPr/>
        </p:nvCxnSpPr>
        <p:spPr>
          <a:xfrm flipV="1">
            <a:off x="8949916"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55621C3-79AC-4DA8-9512-05BBE08BE86E}"/>
              </a:ext>
            </a:extLst>
          </p:cNvPr>
          <p:cNvSpPr/>
          <p:nvPr/>
        </p:nvSpPr>
        <p:spPr bwMode="auto">
          <a:xfrm>
            <a:off x="6840560"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Each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Document</a:t>
            </a:r>
          </a:p>
        </p:txBody>
      </p:sp>
      <p:cxnSp>
        <p:nvCxnSpPr>
          <p:cNvPr id="47" name="Connector: Elbow 42">
            <a:extLst>
              <a:ext uri="{FF2B5EF4-FFF2-40B4-BE49-F238E27FC236}">
                <a16:creationId xmlns:a16="http://schemas.microsoft.com/office/drawing/2014/main" id="{E8FAFE24-A086-416E-B39A-5BD8C35C4159}"/>
              </a:ext>
            </a:extLst>
          </p:cNvPr>
          <p:cNvCxnSpPr>
            <a:cxnSpLocks/>
            <a:stCxn id="38" idx="0"/>
            <a:endCxn id="43" idx="0"/>
          </p:cNvCxnSpPr>
          <p:nvPr/>
        </p:nvCxnSpPr>
        <p:spPr>
          <a:xfrm rot="16200000" flipH="1" flipV="1">
            <a:off x="8492715" y="3203698"/>
            <a:ext cx="1" cy="2389912"/>
          </a:xfrm>
          <a:prstGeom prst="bentConnector3">
            <a:avLst>
              <a:gd name="adj1" fmla="val -228600000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a:extLst>
              <a:ext uri="{FF2B5EF4-FFF2-40B4-BE49-F238E27FC236}">
                <a16:creationId xmlns:a16="http://schemas.microsoft.com/office/drawing/2014/main" id="{AF9DFC7C-8962-4F50-980F-1F7270BB8CDD}"/>
              </a:ext>
            </a:extLst>
          </p:cNvPr>
          <p:cNvSpPr/>
          <p:nvPr/>
        </p:nvSpPr>
        <p:spPr bwMode="auto">
          <a:xfrm>
            <a:off x="10425428"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Done</a:t>
            </a:r>
          </a:p>
        </p:txBody>
      </p:sp>
      <p:cxnSp>
        <p:nvCxnSpPr>
          <p:cNvPr id="58" name="Connector: Elbow 42">
            <a:extLst>
              <a:ext uri="{FF2B5EF4-FFF2-40B4-BE49-F238E27FC236}">
                <a16:creationId xmlns:a16="http://schemas.microsoft.com/office/drawing/2014/main" id="{A47C1410-401B-412A-BFD3-A317A0F94219}"/>
              </a:ext>
            </a:extLst>
          </p:cNvPr>
          <p:cNvCxnSpPr>
            <a:cxnSpLocks/>
            <a:stCxn id="38" idx="3"/>
            <a:endCxn id="51" idx="1"/>
          </p:cNvCxnSpPr>
          <p:nvPr/>
        </p:nvCxnSpPr>
        <p:spPr>
          <a:xfrm>
            <a:off x="10144872"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9" name="Group 326">
            <a:extLst>
              <a:ext uri="{FF2B5EF4-FFF2-40B4-BE49-F238E27FC236}">
                <a16:creationId xmlns:a16="http://schemas.microsoft.com/office/drawing/2014/main" id="{63BEE5C3-DC71-4D0D-AAAA-14F2CFABFD33}"/>
              </a:ext>
            </a:extLst>
          </p:cNvPr>
          <p:cNvGrpSpPr>
            <a:grpSpLocks noChangeAspect="1"/>
          </p:cNvGrpSpPr>
          <p:nvPr/>
        </p:nvGrpSpPr>
        <p:grpSpPr bwMode="auto">
          <a:xfrm>
            <a:off x="2516101" y="4601937"/>
            <a:ext cx="992162" cy="590662"/>
            <a:chOff x="6817" y="2557"/>
            <a:chExt cx="257" cy="153"/>
          </a:xfrm>
          <a:noFill/>
        </p:grpSpPr>
        <p:sp>
          <p:nvSpPr>
            <p:cNvPr id="40" name="Rectangle 327">
              <a:extLst>
                <a:ext uri="{FF2B5EF4-FFF2-40B4-BE49-F238E27FC236}">
                  <a16:creationId xmlns:a16="http://schemas.microsoft.com/office/drawing/2014/main" id="{9D25BC44-79EE-48D1-A9A0-3F1EBE564E1B}"/>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A2DA0D07-B91C-4403-A611-3D334E6195B4}"/>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88662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FLOW</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2856167"/>
          </a:xfrm>
        </p:spPr>
        <p:txBody>
          <a:bodyPr vert="horz" wrap="square" lIns="91440" tIns="45720" rIns="91440" bIns="45720" rtlCol="0" anchor="t">
            <a:spAutoFit/>
          </a:bodyPr>
          <a:lstStyle/>
          <a:p>
            <a:r>
              <a:rPr lang="en-US" sz="1600" dirty="0" err="1"/>
              <a:t>Javascript</a:t>
            </a:r>
            <a:r>
              <a:rPr lang="en-US" sz="1600" dirty="0"/>
              <a:t> Control Flow</a:t>
            </a:r>
          </a:p>
          <a:p>
            <a:endParaRPr lang="en-US" sz="1600" dirty="0"/>
          </a:p>
          <a:p>
            <a:r>
              <a:rPr lang="en-US" sz="1600" b="0" dirty="0">
                <a:solidFill>
                  <a:schemeClr val="tx1"/>
                </a:solidFill>
                <a:latin typeface="+mn-lt"/>
              </a:rPr>
              <a:t>Stored procedures allow you to naturally express control flow, variable scoping, assignment, and integration of exception handling primitives with database transactions directly in terms of the JavaScript programming language.</a:t>
            </a:r>
          </a:p>
          <a:p>
            <a:endParaRPr lang="en-US" sz="1600" dirty="0"/>
          </a:p>
          <a:p>
            <a:r>
              <a:rPr lang="en-US" sz="1600" dirty="0"/>
              <a:t>ES6 Promises</a:t>
            </a:r>
          </a:p>
          <a:p>
            <a:endParaRPr lang="en-US" sz="1600" dirty="0"/>
          </a:p>
          <a:p>
            <a:r>
              <a:rPr lang="en-US" sz="1600" b="0" dirty="0">
                <a:solidFill>
                  <a:schemeClr val="tx1"/>
                </a:solidFill>
                <a:latin typeface="+mn-lt"/>
              </a:rPr>
              <a:t>ES6 promises can be used to implement promises for Azure Cosmos DB stored procedures. Unfortunately, </a:t>
            </a:r>
            <a:r>
              <a:rPr lang="en-US" sz="1600" dirty="0">
                <a:solidFill>
                  <a:schemeClr val="tx1"/>
                </a:solidFill>
              </a:rPr>
              <a:t>promises “swallow” exceptions by default</a:t>
            </a:r>
            <a:r>
              <a:rPr lang="en-US" sz="1600" b="0" dirty="0">
                <a:solidFill>
                  <a:schemeClr val="tx1"/>
                </a:solidFill>
                <a:latin typeface="+mn-lt"/>
              </a:rPr>
              <a:t>. It is recommended to use callbacks instead of ES6 promises.</a:t>
            </a:r>
          </a:p>
        </p:txBody>
      </p:sp>
    </p:spTree>
    <p:extLst>
      <p:ext uri="{BB962C8B-B14F-4D97-AF65-F5344CB8AC3E}">
        <p14:creationId xmlns:p14="http://schemas.microsoft.com/office/powerpoint/2010/main" val="104088798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EECE2D3-91B2-4BAA-B6F4-5E8385AB372F}"/>
              </a:ext>
            </a:extLst>
          </p:cNvPr>
          <p:cNvSpPr/>
          <p:nvPr/>
        </p:nvSpPr>
        <p:spPr bwMode="auto">
          <a:xfrm>
            <a:off x="6570980" y="206799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 name="Oval 13">
            <a:extLst>
              <a:ext uri="{FF2B5EF4-FFF2-40B4-BE49-F238E27FC236}">
                <a16:creationId xmlns:a16="http://schemas.microsoft.com/office/drawing/2014/main" id="{223273FD-052B-44DB-9868-888FF735EC98}"/>
              </a:ext>
            </a:extLst>
          </p:cNvPr>
          <p:cNvSpPr/>
          <p:nvPr/>
        </p:nvSpPr>
        <p:spPr bwMode="auto">
          <a:xfrm>
            <a:off x="6965950" y="284777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2056"/>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a:t>
            </a:r>
            <a:r>
              <a:rPr lang="en-US" sz="1400" dirty="0" err="1"/>
              <a:t>docACallback</a:t>
            </a:r>
            <a:r>
              <a:rPr lang="en-US" sz="1400" dirty="0"/>
              <a:t>); </a:t>
            </a:r>
          </a:p>
          <a:p>
            <a:pPr>
              <a:spcBef>
                <a:spcPts val="600"/>
              </a:spcBef>
              <a:spcAft>
                <a:spcPts val="600"/>
              </a:spcAft>
            </a:pPr>
            <a:r>
              <a:rPr lang="en-US" sz="1400" dirty="0"/>
              <a:t>    function </a:t>
            </a:r>
            <a:r>
              <a:rPr lang="en-US" sz="1400" dirty="0" err="1"/>
              <a:t>docACallback</a:t>
            </a:r>
            <a:r>
              <a:rPr lang="en-US" sz="1400" dirty="0"/>
              <a:t>(error, created)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a:t>
            </a:r>
            <a:r>
              <a:rPr lang="en-US" sz="1400" dirty="0" err="1"/>
              <a:t>docBCallback</a:t>
            </a: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function </a:t>
            </a:r>
            <a:r>
              <a:rPr lang="en-US" sz="1400" dirty="0" err="1"/>
              <a:t>docBCallback</a:t>
            </a:r>
            <a:r>
              <a:rPr lang="en-US" sz="1400" dirty="0"/>
              <a:t>(error, created)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created.id, </a:t>
            </a:r>
          </a:p>
          <a:p>
            <a:pPr>
              <a:spcBef>
                <a:spcPts val="600"/>
              </a:spcBef>
              <a:spcAft>
                <a:spcPts val="600"/>
              </a:spcAft>
            </a:pPr>
            <a:r>
              <a:rPr lang="en-US" sz="1400" dirty="0"/>
              <a:t>            "</a:t>
            </a:r>
            <a:r>
              <a:rPr lang="en-US" sz="1400" dirty="0" err="1"/>
              <a:t>secondDocId</a:t>
            </a:r>
            <a:r>
              <a:rPr lang="en-US" sz="1400" dirty="0"/>
              <a:t>": created.id</a:t>
            </a:r>
          </a:p>
          <a:p>
            <a:pPr>
              <a:spcBef>
                <a:spcPts val="600"/>
              </a:spcBef>
              <a:spcAft>
                <a:spcPts val="600"/>
              </a:spcAft>
            </a:pPr>
            <a:r>
              <a:rPr lang="en-US" sz="1400" dirty="0"/>
              <a:t>       });</a:t>
            </a:r>
          </a:p>
          <a:p>
            <a:pPr>
              <a:spcBef>
                <a:spcPts val="600"/>
              </a:spcBef>
              <a:spcAft>
                <a:spcPts val="600"/>
              </a:spcAft>
            </a:pPr>
            <a:r>
              <a:rPr lang="en-US" sz="1400" dirty="0"/>
              <a:t>    };</a:t>
            </a:r>
          </a:p>
          <a:p>
            <a:pPr>
              <a:spcBef>
                <a:spcPts val="600"/>
              </a:spcBef>
              <a:spcAft>
                <a:spcPts val="600"/>
              </a:spcAft>
            </a:pPr>
            <a:r>
              <a:rPr lang="en-US" sz="1400" dirty="0"/>
              <a:t>}</a:t>
            </a:r>
          </a:p>
        </p:txBody>
      </p:sp>
      <p:sp>
        <p:nvSpPr>
          <p:cNvPr id="3" name="Rectangle 2">
            <a:extLst>
              <a:ext uri="{FF2B5EF4-FFF2-40B4-BE49-F238E27FC236}">
                <a16:creationId xmlns:a16="http://schemas.microsoft.com/office/drawing/2014/main" id="{ED923ECD-836E-445E-B89E-40B3F6C74338}"/>
              </a:ext>
            </a:extLst>
          </p:cNvPr>
          <p:cNvSpPr/>
          <p:nvPr/>
        </p:nvSpPr>
        <p:spPr bwMode="auto">
          <a:xfrm>
            <a:off x="353126" y="2150548"/>
            <a:ext cx="7307580" cy="1485900"/>
          </a:xfrm>
          <a:prstGeom prst="rect">
            <a:avLst/>
          </a:prstGeom>
          <a:solidFill>
            <a:srgbClr val="C7C7C7">
              <a:alpha val="14902"/>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 name="Connector: Elbow 5">
            <a:extLst>
              <a:ext uri="{FF2B5EF4-FFF2-40B4-BE49-F238E27FC236}">
                <a16:creationId xmlns:a16="http://schemas.microsoft.com/office/drawing/2014/main" id="{B0A28EA1-FE37-4019-9B57-44F2E4D600F1}"/>
              </a:ext>
            </a:extLst>
          </p:cNvPr>
          <p:cNvCxnSpPr>
            <a:cxnSpLocks/>
            <a:stCxn id="3" idx="3"/>
            <a:endCxn id="8" idx="0"/>
          </p:cNvCxnSpPr>
          <p:nvPr/>
        </p:nvCxnSpPr>
        <p:spPr>
          <a:xfrm flipH="1" flipV="1">
            <a:off x="6616700" y="2067998"/>
            <a:ext cx="1044006" cy="825500"/>
          </a:xfrm>
          <a:prstGeom prst="bentConnector4">
            <a:avLst>
              <a:gd name="adj1" fmla="val -21896"/>
              <a:gd name="adj2" fmla="val 127692"/>
            </a:avLst>
          </a:prstGeom>
          <a:solidFill>
            <a:srgbClr val="C7C7C7">
              <a:alpha val="14902"/>
            </a:srgbClr>
          </a:solid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4F65979C-1C26-442A-B08C-703E80986228}"/>
              </a:ext>
            </a:extLst>
          </p:cNvPr>
          <p:cNvSpPr/>
          <p:nvPr/>
        </p:nvSpPr>
        <p:spPr bwMode="auto">
          <a:xfrm>
            <a:off x="445671" y="3636448"/>
            <a:ext cx="4450080" cy="2148313"/>
          </a:xfrm>
          <a:prstGeom prst="rect">
            <a:avLst/>
          </a:prstGeom>
          <a:solidFill>
            <a:srgbClr val="C7C7C7">
              <a:alpha val="14902"/>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 name="Connector: Elbow 11">
            <a:extLst>
              <a:ext uri="{FF2B5EF4-FFF2-40B4-BE49-F238E27FC236}">
                <a16:creationId xmlns:a16="http://schemas.microsoft.com/office/drawing/2014/main" id="{4E2FC0D9-5009-4C17-B07B-A717C0C9CCBA}"/>
              </a:ext>
            </a:extLst>
          </p:cNvPr>
          <p:cNvCxnSpPr>
            <a:cxnSpLocks/>
          </p:cNvCxnSpPr>
          <p:nvPr/>
        </p:nvCxnSpPr>
        <p:spPr>
          <a:xfrm flipV="1">
            <a:off x="4895751" y="2976048"/>
            <a:ext cx="2115919" cy="1771387"/>
          </a:xfrm>
          <a:prstGeom prst="bentConnector2">
            <a:avLst/>
          </a:prstGeom>
          <a:solidFill>
            <a:srgbClr val="C7C7C7">
              <a:alpha val="14902"/>
            </a:srgbClr>
          </a:solid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5" name="Picture 2">
            <a:extLst>
              <a:ext uri="{FF2B5EF4-FFF2-40B4-BE49-F238E27FC236}">
                <a16:creationId xmlns:a16="http://schemas.microsoft.com/office/drawing/2014/main" id="{4EFDC4F0-6899-F947-AB5A-85DE50D94C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p:spPr>
      </p:pic>
    </p:spTree>
    <p:extLst>
      <p:ext uri="{BB962C8B-B14F-4D97-AF65-F5344CB8AC3E}">
        <p14:creationId xmlns:p14="http://schemas.microsoft.com/office/powerpoint/2010/main" val="255776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78975"/>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832092"/>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function(</a:t>
            </a:r>
            <a:r>
              <a:rPr lang="en-US" sz="1400" dirty="0" err="1"/>
              <a:t>docAError</a:t>
            </a:r>
            <a:r>
              <a:rPr lang="en-US" sz="1400" dirty="0"/>
              <a:t>, </a:t>
            </a:r>
            <a:r>
              <a:rPr lang="en-US" sz="1400" dirty="0" err="1"/>
              <a:t>docACreated</a:t>
            </a:r>
            <a:r>
              <a:rPr lang="en-US" sz="1400" dirty="0"/>
              <a:t>)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function(</a:t>
            </a:r>
            <a:r>
              <a:rPr lang="en-US" sz="1400" dirty="0" err="1"/>
              <a:t>docBError</a:t>
            </a:r>
            <a:r>
              <a:rPr lang="en-US" sz="1400" dirty="0"/>
              <a:t>, </a:t>
            </a:r>
            <a:r>
              <a:rPr lang="en-US" sz="1400" dirty="0" err="1"/>
              <a:t>docBCreated</a:t>
            </a:r>
            <a:r>
              <a:rPr lang="en-US" sz="1400" dirty="0"/>
              <a:t>)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docACreated.id, </a:t>
            </a:r>
          </a:p>
          <a:p>
            <a:pPr>
              <a:spcBef>
                <a:spcPts val="600"/>
              </a:spcBef>
              <a:spcAft>
                <a:spcPts val="600"/>
              </a:spcAft>
            </a:pPr>
            <a:r>
              <a:rPr lang="en-US" sz="1400" dirty="0"/>
              <a:t>                "</a:t>
            </a:r>
            <a:r>
              <a:rPr lang="en-US" sz="1400" dirty="0" err="1"/>
              <a:t>secondDocId</a:t>
            </a:r>
            <a:r>
              <a:rPr lang="en-US" sz="1400" dirty="0"/>
              <a:t>": docBCreated.id</a:t>
            </a:r>
          </a:p>
          <a:p>
            <a:pPr>
              <a:spcBef>
                <a:spcPts val="600"/>
              </a:spcBef>
              <a:spcAft>
                <a:spcPts val="600"/>
              </a:spcAft>
            </a:pPr>
            <a:r>
              <a:rPr lang="en-US" sz="1400" dirty="0"/>
              <a:t>            });</a:t>
            </a:r>
          </a:p>
          <a:p>
            <a:pPr>
              <a:spcBef>
                <a:spcPts val="600"/>
              </a:spcBef>
              <a:spcAft>
                <a:spcPts val="600"/>
              </a:spcAft>
            </a:pPr>
            <a:r>
              <a:rPr lang="en-US" sz="1400" dirty="0"/>
              <a:t>        });	</a:t>
            </a:r>
          </a:p>
          <a:p>
            <a:pPr>
              <a:spcBef>
                <a:spcPts val="600"/>
              </a:spcBef>
              <a:spcAft>
                <a:spcPts val="600"/>
              </a:spcAft>
            </a:pPr>
            <a:r>
              <a:rPr lang="en-US" sz="1400" dirty="0"/>
              <a:t>        if (!</a:t>
            </a:r>
            <a:r>
              <a:rPr lang="en-US" sz="1400" dirty="0" err="1"/>
              <a:t>aAccepted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a:t>
            </a:r>
          </a:p>
        </p:txBody>
      </p:sp>
      <p:sp>
        <p:nvSpPr>
          <p:cNvPr id="6" name="Speech Bubble: Rectangle 5">
            <a:extLst>
              <a:ext uri="{FF2B5EF4-FFF2-40B4-BE49-F238E27FC236}">
                <a16:creationId xmlns:a16="http://schemas.microsoft.com/office/drawing/2014/main" id="{73FB21C2-7E72-40E8-AD89-6BCFB1210E59}"/>
              </a:ext>
            </a:extLst>
          </p:cNvPr>
          <p:cNvSpPr/>
          <p:nvPr/>
        </p:nvSpPr>
        <p:spPr bwMode="auto">
          <a:xfrm>
            <a:off x="6607926" y="2937315"/>
            <a:ext cx="3093720" cy="830997"/>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a:gradFill>
                  <a:gsLst>
                    <a:gs pos="0">
                      <a:srgbClr val="505050"/>
                    </a:gs>
                    <a:gs pos="100000">
                      <a:srgbClr val="505050"/>
                    </a:gs>
                  </a:gsLst>
                </a:gradFill>
              </a:rPr>
              <a:t>Nesting your callbacks is just as valid of a method as using named callback functions</a:t>
            </a:r>
          </a:p>
        </p:txBody>
      </p:sp>
      <p:pic>
        <p:nvPicPr>
          <p:cNvPr id="9" name="Picture 2">
            <a:extLst>
              <a:ext uri="{FF2B5EF4-FFF2-40B4-BE49-F238E27FC236}">
                <a16:creationId xmlns:a16="http://schemas.microsoft.com/office/drawing/2014/main" id="{0763C324-B875-AE47-B1FA-7E95AEC439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p:spPr>
      </p:pic>
    </p:spTree>
    <p:extLst>
      <p:ext uri="{BB962C8B-B14F-4D97-AF65-F5344CB8AC3E}">
        <p14:creationId xmlns:p14="http://schemas.microsoft.com/office/powerpoint/2010/main" val="24718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Rolling Back Transactions</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1934889"/>
          </a:xfrm>
        </p:spPr>
        <p:txBody>
          <a:bodyPr vert="horz" wrap="square" lIns="91440" tIns="45720" rIns="91440" bIns="45720" rtlCol="0" anchor="t">
            <a:spAutoFit/>
          </a:bodyPr>
          <a:lstStyle/>
          <a:p>
            <a:r>
              <a:rPr lang="en-US" sz="1600" dirty="0">
                <a:solidFill>
                  <a:schemeClr val="tx1"/>
                </a:solidFill>
              </a:rPr>
              <a:t>Transaction Roll-Back</a:t>
            </a:r>
          </a:p>
          <a:p>
            <a:endParaRPr lang="en-US" sz="1600" dirty="0"/>
          </a:p>
          <a:p>
            <a:r>
              <a:rPr lang="en-US" sz="1600" b="0" dirty="0">
                <a:solidFill>
                  <a:schemeClr val="tx1"/>
                </a:solidFill>
              </a:rPr>
              <a:t>Inside a JavaScript function, all operations are automatically wrapped under a single transaction: </a:t>
            </a:r>
          </a:p>
          <a:p>
            <a:pPr marL="285750" indent="-285750">
              <a:buFont typeface="Arial" panose="020B0604020202020204" pitchFamily="34" charset="0"/>
              <a:buChar char="•"/>
            </a:pPr>
            <a:r>
              <a:rPr lang="en-US" sz="1600" b="0" dirty="0">
                <a:solidFill>
                  <a:schemeClr val="tx1"/>
                </a:solidFill>
              </a:rPr>
              <a:t>If the function completes without any exception, all data changes are committed</a:t>
            </a:r>
          </a:p>
          <a:p>
            <a:pPr marL="285750" indent="-285750">
              <a:buFont typeface="Arial" panose="020B0604020202020204" pitchFamily="34" charset="0"/>
              <a:buChar char="•"/>
            </a:pPr>
            <a:r>
              <a:rPr lang="en-US" sz="1600" b="0" dirty="0">
                <a:solidFill>
                  <a:schemeClr val="tx1"/>
                </a:solidFill>
              </a:rPr>
              <a:t>If there is any exception that’s thrown from the script, Azure Cosmos DB’s JavaScript runtime will roll back the whole transaction.</a:t>
            </a:r>
          </a:p>
        </p:txBody>
      </p:sp>
      <p:grpSp>
        <p:nvGrpSpPr>
          <p:cNvPr id="58" name="Group 57">
            <a:extLst>
              <a:ext uri="{FF2B5EF4-FFF2-40B4-BE49-F238E27FC236}">
                <a16:creationId xmlns:a16="http://schemas.microsoft.com/office/drawing/2014/main" id="{5AF52763-A9AB-4FBF-AD72-7C80E8F9DF8C}"/>
              </a:ext>
            </a:extLst>
          </p:cNvPr>
          <p:cNvGrpSpPr/>
          <p:nvPr/>
        </p:nvGrpSpPr>
        <p:grpSpPr>
          <a:xfrm>
            <a:off x="702489" y="4284752"/>
            <a:ext cx="10680616" cy="2105946"/>
            <a:chOff x="702489" y="4284752"/>
            <a:chExt cx="10680616" cy="2105946"/>
          </a:xfrm>
        </p:grpSpPr>
        <p:cxnSp>
          <p:nvCxnSpPr>
            <p:cNvPr id="4" name="Straight Arrow Connector 3">
              <a:extLst>
                <a:ext uri="{FF2B5EF4-FFF2-40B4-BE49-F238E27FC236}">
                  <a16:creationId xmlns:a16="http://schemas.microsoft.com/office/drawing/2014/main" id="{97969D07-7696-449D-9E10-A151CFAEB765}"/>
                </a:ext>
              </a:extLst>
            </p:cNvPr>
            <p:cNvCxnSpPr>
              <a:cxnSpLocks/>
            </p:cNvCxnSpPr>
            <p:nvPr/>
          </p:nvCxnSpPr>
          <p:spPr>
            <a:xfrm>
              <a:off x="36232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 name="Cylinder 513">
              <a:extLst>
                <a:ext uri="{FF2B5EF4-FFF2-40B4-BE49-F238E27FC236}">
                  <a16:creationId xmlns:a16="http://schemas.microsoft.com/office/drawing/2014/main" id="{F080DD81-328E-4BF2-A17D-AF4A5A8B4E8C}"/>
                </a:ext>
              </a:extLst>
            </p:cNvPr>
            <p:cNvSpPr/>
            <p:nvPr/>
          </p:nvSpPr>
          <p:spPr bwMode="auto">
            <a:xfrm>
              <a:off x="10872906" y="5084618"/>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DCE5BFB-0796-401F-B477-DF721AEFE9C8}"/>
                </a:ext>
              </a:extLst>
            </p:cNvPr>
            <p:cNvCxnSpPr>
              <a:cxnSpLocks/>
            </p:cNvCxnSpPr>
            <p:nvPr/>
          </p:nvCxnSpPr>
          <p:spPr>
            <a:xfrm>
              <a:off x="2120911" y="5419755"/>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260C5AE5-E316-4348-8407-81E84FB98CE0}"/>
                </a:ext>
              </a:extLst>
            </p:cNvPr>
            <p:cNvGrpSpPr/>
            <p:nvPr/>
          </p:nvGrpSpPr>
          <p:grpSpPr>
            <a:xfrm>
              <a:off x="3107964" y="5239148"/>
              <a:ext cx="402639" cy="361217"/>
              <a:chOff x="1275510" y="6072184"/>
              <a:chExt cx="508602" cy="456278"/>
            </a:xfrm>
          </p:grpSpPr>
          <p:grpSp>
            <p:nvGrpSpPr>
              <p:cNvPr id="8" name="Group 7">
                <a:extLst>
                  <a:ext uri="{FF2B5EF4-FFF2-40B4-BE49-F238E27FC236}">
                    <a16:creationId xmlns:a16="http://schemas.microsoft.com/office/drawing/2014/main" id="{0E6DD778-E9BD-4BB5-9536-B50A9547FA1B}"/>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1B0E2F12-65CD-47E0-B498-F8CA250588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A3D9604D-4BD3-4FAA-A5AC-C4C0168690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33E4A65B-11AD-45B9-8521-CD2A34BE941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279A6AD-6D59-4877-A7DB-97287616C2E4}"/>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7151DC31-493B-45CF-91C6-FAA87DF3F04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922904B5-65AC-469D-9800-23757AAEBA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6AEEA6D1-1E83-4521-90AB-2761609EC4F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729B803-08A0-4644-BDDA-A65DCD6722E7}"/>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606A83FC-1360-4C4B-BB49-5C672F73B2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08FF7291-DA4D-4302-8F3C-D3D4615F1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624438B-8ACC-450A-B3AD-B6E024548AC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0B2287E2-36C9-492B-BDD0-E39666F08DF2}"/>
                </a:ext>
              </a:extLst>
            </p:cNvPr>
            <p:cNvCxnSpPr>
              <a:cxnSpLocks/>
            </p:cNvCxnSpPr>
            <p:nvPr/>
          </p:nvCxnSpPr>
          <p:spPr>
            <a:xfrm>
              <a:off x="44995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25B69601-21F1-441B-B820-AF42BAE47943}"/>
                </a:ext>
              </a:extLst>
            </p:cNvPr>
            <p:cNvGrpSpPr/>
            <p:nvPr/>
          </p:nvGrpSpPr>
          <p:grpSpPr>
            <a:xfrm>
              <a:off x="4114113" y="5346698"/>
              <a:ext cx="292842" cy="146116"/>
              <a:chOff x="7300545" y="609388"/>
              <a:chExt cx="292842" cy="146116"/>
            </a:xfrm>
          </p:grpSpPr>
          <p:sp>
            <p:nvSpPr>
              <p:cNvPr id="22" name="Line 23">
                <a:extLst>
                  <a:ext uri="{FF2B5EF4-FFF2-40B4-BE49-F238E27FC236}">
                    <a16:creationId xmlns:a16="http://schemas.microsoft.com/office/drawing/2014/main" id="{4F13D401-E23F-4FAE-A83E-91F17D1F79D4}"/>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98E9629B-CAA7-4AAF-AA76-341EBD0D007C}"/>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5FA067E8-FC7E-481A-9839-B59845DB1D78}"/>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4EEB5339-18C0-420F-B400-3D6C30E197D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123976" y="4905790"/>
              <a:ext cx="273115" cy="273115"/>
            </a:xfrm>
            <a:prstGeom prst="rect">
              <a:avLst/>
            </a:prstGeom>
            <a:solidFill>
              <a:schemeClr val="bg1"/>
            </a:solidFill>
          </p:spPr>
        </p:pic>
        <p:grpSp>
          <p:nvGrpSpPr>
            <p:cNvPr id="40" name="Group 39">
              <a:extLst>
                <a:ext uri="{FF2B5EF4-FFF2-40B4-BE49-F238E27FC236}">
                  <a16:creationId xmlns:a16="http://schemas.microsoft.com/office/drawing/2014/main" id="{681D8989-D989-4282-8281-1C569D19E3BA}"/>
                </a:ext>
              </a:extLst>
            </p:cNvPr>
            <p:cNvGrpSpPr/>
            <p:nvPr/>
          </p:nvGrpSpPr>
          <p:grpSpPr>
            <a:xfrm>
              <a:off x="4951166" y="5104500"/>
              <a:ext cx="4791392" cy="640080"/>
              <a:chOff x="4303456" y="5104500"/>
              <a:chExt cx="4791392" cy="640080"/>
            </a:xfrm>
          </p:grpSpPr>
          <p:sp useBgFill="1">
            <p:nvSpPr>
              <p:cNvPr id="26" name="Rectangle 25">
                <a:extLst>
                  <a:ext uri="{FF2B5EF4-FFF2-40B4-BE49-F238E27FC236}">
                    <a16:creationId xmlns:a16="http://schemas.microsoft.com/office/drawing/2014/main" id="{84CDC088-930E-4181-AC06-B75E41FD60B7}"/>
                  </a:ext>
                </a:extLst>
              </p:cNvPr>
              <p:cNvSpPr/>
              <p:nvPr/>
            </p:nvSpPr>
            <p:spPr bwMode="auto">
              <a:xfrm>
                <a:off x="4303456"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Create New Document</a:t>
                </a:r>
              </a:p>
            </p:txBody>
          </p:sp>
          <p:sp useBgFill="1">
            <p:nvSpPr>
              <p:cNvPr id="27" name="Rectangle 26">
                <a:extLst>
                  <a:ext uri="{FF2B5EF4-FFF2-40B4-BE49-F238E27FC236}">
                    <a16:creationId xmlns:a16="http://schemas.microsoft.com/office/drawing/2014/main" id="{131FD830-69F9-42B1-92BF-684C4E5DB719}"/>
                  </a:ext>
                </a:extLst>
              </p:cNvPr>
              <p:cNvSpPr/>
              <p:nvPr/>
            </p:nvSpPr>
            <p:spPr bwMode="auto">
              <a:xfrm>
                <a:off x="5534827"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Query Collection</a:t>
                </a:r>
              </a:p>
            </p:txBody>
          </p:sp>
          <p:sp useBgFill="1">
            <p:nvSpPr>
              <p:cNvPr id="28" name="Rectangle 27">
                <a:extLst>
                  <a:ext uri="{FF2B5EF4-FFF2-40B4-BE49-F238E27FC236}">
                    <a16:creationId xmlns:a16="http://schemas.microsoft.com/office/drawing/2014/main" id="{8D87A40B-8FF3-41A8-8AB4-439DA88578F5}"/>
                  </a:ext>
                </a:extLst>
              </p:cNvPr>
              <p:cNvSpPr/>
              <p:nvPr/>
            </p:nvSpPr>
            <p:spPr bwMode="auto">
              <a:xfrm>
                <a:off x="676619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Update Existing Document</a:t>
                </a:r>
              </a:p>
            </p:txBody>
          </p:sp>
          <p:sp useBgFill="1">
            <p:nvSpPr>
              <p:cNvPr id="29" name="Rectangle 28">
                <a:extLst>
                  <a:ext uri="{FF2B5EF4-FFF2-40B4-BE49-F238E27FC236}">
                    <a16:creationId xmlns:a16="http://schemas.microsoft.com/office/drawing/2014/main" id="{21A8C7C5-F2D6-4AD6-A17C-9E415C2D3F6A}"/>
                  </a:ext>
                </a:extLst>
              </p:cNvPr>
              <p:cNvSpPr/>
              <p:nvPr/>
            </p:nvSpPr>
            <p:spPr bwMode="auto">
              <a:xfrm>
                <a:off x="799756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Delete Existing Document</a:t>
                </a:r>
              </a:p>
            </p:txBody>
          </p:sp>
        </p:grpSp>
        <p:sp>
          <p:nvSpPr>
            <p:cNvPr id="30" name="Flowchart: Alternate Process 29">
              <a:extLst>
                <a:ext uri="{FF2B5EF4-FFF2-40B4-BE49-F238E27FC236}">
                  <a16:creationId xmlns:a16="http://schemas.microsoft.com/office/drawing/2014/main" id="{C408612E-B087-4C9A-9C95-5CF43A70B80B}"/>
                </a:ext>
              </a:extLst>
            </p:cNvPr>
            <p:cNvSpPr/>
            <p:nvPr/>
          </p:nvSpPr>
          <p:spPr bwMode="auto">
            <a:xfrm>
              <a:off x="10075978" y="5243602"/>
              <a:ext cx="525834" cy="352309"/>
            </a:xfrm>
            <a:prstGeom prst="flowChartAlternateProcess">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Connector: Elbow 30">
              <a:extLst>
                <a:ext uri="{FF2B5EF4-FFF2-40B4-BE49-F238E27FC236}">
                  <a16:creationId xmlns:a16="http://schemas.microsoft.com/office/drawing/2014/main" id="{898EC25F-E6C5-401D-8239-C650AEC580ED}"/>
                </a:ext>
              </a:extLst>
            </p:cNvPr>
            <p:cNvCxnSpPr>
              <a:cxnSpLocks/>
              <a:stCxn id="39" idx="1"/>
            </p:cNvCxnSpPr>
            <p:nvPr/>
          </p:nvCxnSpPr>
          <p:spPr>
            <a:xfrm rot="5400000">
              <a:off x="4450483" y="3486697"/>
              <a:ext cx="349579" cy="5458423"/>
            </a:xfrm>
            <a:prstGeom prst="bentConnector4">
              <a:avLst>
                <a:gd name="adj1" fmla="val 100269"/>
                <a:gd name="adj2" fmla="val 51245"/>
              </a:avLst>
            </a:prstGeom>
            <a:ln w="19050">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2" name="Connector: Elbow 42">
              <a:extLst>
                <a:ext uri="{FF2B5EF4-FFF2-40B4-BE49-F238E27FC236}">
                  <a16:creationId xmlns:a16="http://schemas.microsoft.com/office/drawing/2014/main" id="{78E3C62E-AD84-4F06-9812-D15DD6DBD659}"/>
                </a:ext>
              </a:extLst>
            </p:cNvPr>
            <p:cNvCxnSpPr>
              <a:cxnSpLocks/>
            </p:cNvCxnSpPr>
            <p:nvPr/>
          </p:nvCxnSpPr>
          <p:spPr>
            <a:xfrm>
              <a:off x="10651440" y="5419757"/>
              <a:ext cx="182880" cy="0"/>
            </a:xfrm>
            <a:prstGeom prst="straightConnector1">
              <a:avLst/>
            </a:prstGeom>
            <a:ln w="19050">
              <a:solidFill>
                <a:srgbClr val="00B05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585946B1-8278-40B2-9042-0C5414F70ECF}"/>
                </a:ext>
              </a:extLst>
            </p:cNvPr>
            <p:cNvSpPr txBox="1"/>
            <p:nvPr/>
          </p:nvSpPr>
          <p:spPr>
            <a:xfrm>
              <a:off x="3664792" y="6191116"/>
              <a:ext cx="1770101" cy="166199"/>
            </a:xfrm>
            <a:prstGeom prst="rect">
              <a:avLst/>
            </a:prstGeom>
            <a:noFill/>
            <a:ln>
              <a:noFill/>
            </a:ln>
          </p:spPr>
          <p:txBody>
            <a:bodyPr wrap="none" lIns="0" tIns="0" rIns="0" bIns="0" rtlCol="0">
              <a:spAutoFit/>
            </a:bodyPr>
            <a:lstStyle/>
            <a:p>
              <a:pPr algn="ctr">
                <a:lnSpc>
                  <a:spcPct val="90000"/>
                </a:lnSpc>
                <a:spcAft>
                  <a:spcPts val="600"/>
                </a:spcAft>
              </a:pPr>
              <a:r>
                <a:rPr lang="en-US" sz="1200">
                  <a:solidFill>
                    <a:srgbClr val="FF0000"/>
                  </a:solidFill>
                </a:rPr>
                <a:t>If exception, undo changes</a:t>
              </a:r>
            </a:p>
          </p:txBody>
        </p:sp>
        <p:cxnSp>
          <p:nvCxnSpPr>
            <p:cNvPr id="34" name="Connector: Elbow 42">
              <a:extLst>
                <a:ext uri="{FF2B5EF4-FFF2-40B4-BE49-F238E27FC236}">
                  <a16:creationId xmlns:a16="http://schemas.microsoft.com/office/drawing/2014/main" id="{B0899148-BA6B-4837-842B-09D26CE061FE}"/>
                </a:ext>
              </a:extLst>
            </p:cNvPr>
            <p:cNvCxnSpPr>
              <a:cxnSpLocks/>
            </p:cNvCxnSpPr>
            <p:nvPr/>
          </p:nvCxnSpPr>
          <p:spPr>
            <a:xfrm>
              <a:off x="9782024" y="5419757"/>
              <a:ext cx="26347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Speech Bubble: Rectangle 36">
              <a:extLst>
                <a:ext uri="{FF2B5EF4-FFF2-40B4-BE49-F238E27FC236}">
                  <a16:creationId xmlns:a16="http://schemas.microsoft.com/office/drawing/2014/main" id="{0D4C5016-01DB-4DBB-8544-28E2A5FB882A}"/>
                </a:ext>
              </a:extLst>
            </p:cNvPr>
            <p:cNvSpPr/>
            <p:nvPr/>
          </p:nvSpPr>
          <p:spPr bwMode="auto">
            <a:xfrm>
              <a:off x="9128099" y="4284752"/>
              <a:ext cx="1950470"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COMMIT TRANSACTION</a:t>
              </a:r>
              <a:endParaRPr lang="en-US" sz="1200" dirty="0">
                <a:gradFill>
                  <a:gsLst>
                    <a:gs pos="0">
                      <a:srgbClr val="505050"/>
                    </a:gs>
                    <a:gs pos="100000">
                      <a:srgbClr val="505050"/>
                    </a:gs>
                  </a:gsLst>
                </a:gradFill>
              </a:endParaRPr>
            </a:p>
          </p:txBody>
        </p:sp>
        <p:sp>
          <p:nvSpPr>
            <p:cNvPr id="39" name="Left Bracket 38">
              <a:extLst>
                <a:ext uri="{FF2B5EF4-FFF2-40B4-BE49-F238E27FC236}">
                  <a16:creationId xmlns:a16="http://schemas.microsoft.com/office/drawing/2014/main" id="{5E7A27FF-DB98-4E76-9AAE-A65ECF842F90}"/>
                </a:ext>
              </a:extLst>
            </p:cNvPr>
            <p:cNvSpPr/>
            <p:nvPr/>
          </p:nvSpPr>
          <p:spPr>
            <a:xfrm rot="16200000" flipV="1">
              <a:off x="7218591" y="3416726"/>
              <a:ext cx="271783" cy="4977002"/>
            </a:xfrm>
            <a:prstGeom prst="leftBracket">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659A4476-510B-450E-A42D-86CC1B2821BC}"/>
                </a:ext>
              </a:extLst>
            </p:cNvPr>
            <p:cNvSpPr txBox="1"/>
            <p:nvPr/>
          </p:nvSpPr>
          <p:spPr>
            <a:xfrm>
              <a:off x="6759255" y="5827892"/>
              <a:ext cx="1190454" cy="166199"/>
            </a:xfrm>
            <a:prstGeom prst="rect">
              <a:avLst/>
            </a:prstGeom>
            <a:noFill/>
            <a:ln>
              <a:noFill/>
            </a:ln>
          </p:spPr>
          <p:txBody>
            <a:bodyPr wrap="none" lIns="0" tIns="0" rIns="0" bIns="0" rtlCol="0">
              <a:spAutoFit/>
            </a:bodyPr>
            <a:lstStyle/>
            <a:p>
              <a:pPr algn="ctr">
                <a:lnSpc>
                  <a:spcPct val="90000"/>
                </a:lnSpc>
                <a:spcAft>
                  <a:spcPts val="600"/>
                </a:spcAft>
              </a:pPr>
              <a:r>
                <a:rPr lang="en-US" sz="1200"/>
                <a:t>Transaction Scope</a:t>
              </a:r>
            </a:p>
          </p:txBody>
        </p:sp>
        <p:sp>
          <p:nvSpPr>
            <p:cNvPr id="55" name="Speech Bubble: Rectangle 54">
              <a:extLst>
                <a:ext uri="{FF2B5EF4-FFF2-40B4-BE49-F238E27FC236}">
                  <a16:creationId xmlns:a16="http://schemas.microsoft.com/office/drawing/2014/main" id="{52AD7CB2-D063-467F-ADE3-331CBCE6FC78}"/>
                </a:ext>
              </a:extLst>
            </p:cNvPr>
            <p:cNvSpPr/>
            <p:nvPr/>
          </p:nvSpPr>
          <p:spPr bwMode="auto">
            <a:xfrm>
              <a:off x="3516343" y="4284752"/>
              <a:ext cx="1807354"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BEGIN TRANSACTION</a:t>
              </a:r>
              <a:endParaRPr lang="en-US" sz="1200" dirty="0">
                <a:gradFill>
                  <a:gsLst>
                    <a:gs pos="0">
                      <a:srgbClr val="505050"/>
                    </a:gs>
                    <a:gs pos="100000">
                      <a:srgbClr val="505050"/>
                    </a:gs>
                  </a:gsLst>
                </a:gradFill>
              </a:endParaRPr>
            </a:p>
          </p:txBody>
        </p:sp>
        <p:sp>
          <p:nvSpPr>
            <p:cNvPr id="56" name="Speech Bubble: Rectangle 55">
              <a:extLst>
                <a:ext uri="{FF2B5EF4-FFF2-40B4-BE49-F238E27FC236}">
                  <a16:creationId xmlns:a16="http://schemas.microsoft.com/office/drawing/2014/main" id="{FDC79613-9B77-43B1-BD5C-9ACDF3A1F48A}"/>
                </a:ext>
              </a:extLst>
            </p:cNvPr>
            <p:cNvSpPr/>
            <p:nvPr/>
          </p:nvSpPr>
          <p:spPr bwMode="auto">
            <a:xfrm>
              <a:off x="702489" y="5637118"/>
              <a:ext cx="2147191" cy="553998"/>
            </a:xfrm>
            <a:prstGeom prst="wedgeRectCallout">
              <a:avLst>
                <a:gd name="adj1" fmla="val 36125"/>
                <a:gd name="adj2" fmla="val 7454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ROLLBACK TRANSACTION</a:t>
              </a:r>
              <a:endParaRPr lang="en-US" sz="1200" dirty="0">
                <a:gradFill>
                  <a:gsLst>
                    <a:gs pos="0">
                      <a:srgbClr val="505050"/>
                    </a:gs>
                    <a:gs pos="100000">
                      <a:srgbClr val="505050"/>
                    </a:gs>
                  </a:gsLst>
                </a:gradFill>
              </a:endParaRPr>
            </a:p>
          </p:txBody>
        </p:sp>
      </p:grpSp>
    </p:spTree>
    <p:extLst>
      <p:ext uri="{BB962C8B-B14F-4D97-AF65-F5344CB8AC3E}">
        <p14:creationId xmlns:p14="http://schemas.microsoft.com/office/powerpoint/2010/main" val="184572643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95552" y="297658"/>
            <a:ext cx="12000896" cy="899665"/>
          </a:xfrm>
        </p:spPr>
        <p:txBody>
          <a:bodyPr>
            <a:normAutofit/>
          </a:bodyPr>
          <a:lstStyle/>
          <a:p>
            <a:r>
              <a:rPr lang="en-US" sz="4000" dirty="0">
                <a:latin typeface="Arial" panose="020B0604020202020204" pitchFamily="34" charset="0"/>
                <a:cs typeface="Arial" panose="020B0604020202020204" pitchFamily="34" charset="0"/>
              </a:rPr>
              <a:t>Transaction Rollback in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collection.getSelfLink</a:t>
            </a:r>
            <a:r>
              <a:rPr lang="en-US" sz="1600"/>
              <a:t>(),</a:t>
            </a:r>
          </a:p>
          <a:p>
            <a:pPr>
              <a:spcBef>
                <a:spcPts val="600"/>
              </a:spcBef>
              <a:spcAft>
                <a:spcPts val="600"/>
              </a:spcAft>
            </a:pPr>
            <a:r>
              <a:rPr lang="en-US" sz="1600"/>
              <a:t>	</a:t>
            </a:r>
            <a:r>
              <a:rPr lang="en-US" sz="1600" err="1"/>
              <a:t>documentToCreate</a:t>
            </a:r>
            <a:r>
              <a:rPr lang="en-US" sz="1600"/>
              <a:t>,</a:t>
            </a:r>
          </a:p>
          <a:p>
            <a:pPr>
              <a:spcBef>
                <a:spcPts val="600"/>
              </a:spcBef>
              <a:spcAft>
                <a:spcPts val="600"/>
              </a:spcAft>
            </a:pPr>
            <a:r>
              <a:rPr lang="en-US" sz="1600"/>
              <a:t>	function (error, </a:t>
            </a:r>
            <a:r>
              <a:rPr lang="en-US" sz="1600" err="1"/>
              <a:t>documentCreated</a:t>
            </a:r>
            <a:r>
              <a:rPr lang="en-US" sz="1600"/>
              <a:t>) {</a:t>
            </a:r>
          </a:p>
          <a:p>
            <a:pPr>
              <a:spcBef>
                <a:spcPts val="600"/>
              </a:spcBef>
              <a:spcAft>
                <a:spcPts val="600"/>
              </a:spcAft>
            </a:pPr>
            <a:r>
              <a:rPr lang="en-US" sz="1600"/>
              <a:t>		if (error) throw "Unable to create document, aborting...";</a:t>
            </a:r>
            <a:endParaRPr lang="en-US">
              <a:solidFill>
                <a:schemeClr val="tx1"/>
              </a:solidFill>
            </a:endParaRPr>
          </a:p>
          <a:p>
            <a:pPr>
              <a:spcBef>
                <a:spcPts val="600"/>
              </a:spcBef>
              <a:spcAft>
                <a:spcPts val="600"/>
              </a:spcAft>
            </a:pPr>
            <a:r>
              <a:rPr lang="en-US" sz="1600"/>
              <a:t>	}</a:t>
            </a:r>
          </a:p>
          <a:p>
            <a:pPr>
              <a:spcBef>
                <a:spcPts val="600"/>
              </a:spcBef>
              <a:spcAft>
                <a:spcPts val="600"/>
              </a:spcAft>
            </a:pPr>
            <a:r>
              <a:rPr lang="en-US" sz="1600"/>
              <a:t>);</a:t>
            </a:r>
          </a:p>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documentToReplace</a:t>
            </a:r>
            <a:r>
              <a:rPr lang="en-US" sz="1600"/>
              <a:t>._self,</a:t>
            </a:r>
          </a:p>
          <a:p>
            <a:pPr>
              <a:spcBef>
                <a:spcPts val="600"/>
              </a:spcBef>
              <a:spcAft>
                <a:spcPts val="600"/>
              </a:spcAft>
            </a:pPr>
            <a:r>
              <a:rPr lang="en-US" sz="1600"/>
              <a:t>	</a:t>
            </a:r>
            <a:r>
              <a:rPr lang="en-US" sz="1600" err="1"/>
              <a:t>replacementDocument</a:t>
            </a:r>
            <a:r>
              <a:rPr lang="en-US" sz="1600"/>
              <a:t>,</a:t>
            </a:r>
          </a:p>
          <a:p>
            <a:pPr>
              <a:spcBef>
                <a:spcPts val="600"/>
              </a:spcBef>
              <a:spcAft>
                <a:spcPts val="600"/>
              </a:spcAft>
            </a:pPr>
            <a:r>
              <a:rPr lang="en-US" sz="1600"/>
              <a:t>	function (error, </a:t>
            </a:r>
            <a:r>
              <a:rPr lang="en-US" sz="1600" err="1"/>
              <a:t>documentReplaced</a:t>
            </a:r>
            <a:r>
              <a:rPr lang="en-US" sz="1600"/>
              <a:t>) {</a:t>
            </a:r>
          </a:p>
          <a:p>
            <a:pPr>
              <a:spcBef>
                <a:spcPts val="600"/>
              </a:spcBef>
              <a:spcAft>
                <a:spcPts val="600"/>
              </a:spcAft>
            </a:pPr>
            <a:r>
              <a:rPr lang="en-US" sz="1600"/>
              <a:t>		if (error) throw "Unable to update document, aborting...";</a:t>
            </a:r>
          </a:p>
          <a:p>
            <a:pPr>
              <a:spcBef>
                <a:spcPts val="600"/>
              </a:spcBef>
              <a:spcAft>
                <a:spcPts val="600"/>
              </a:spcAft>
            </a:pPr>
            <a:r>
              <a:rPr lang="en-US" sz="1600"/>
              <a:t>	}</a:t>
            </a:r>
          </a:p>
          <a:p>
            <a:pPr>
              <a:spcBef>
                <a:spcPts val="600"/>
              </a:spcBef>
              <a:spcAft>
                <a:spcPts val="600"/>
              </a:spcAft>
            </a:pPr>
            <a:r>
              <a:rPr lang="en-US" sz="1600"/>
              <a:t>);</a:t>
            </a:r>
          </a:p>
        </p:txBody>
      </p:sp>
      <p:pic>
        <p:nvPicPr>
          <p:cNvPr id="8" name="Picture 2">
            <a:extLst>
              <a:ext uri="{FF2B5EF4-FFF2-40B4-BE49-F238E27FC236}">
                <a16:creationId xmlns:a16="http://schemas.microsoft.com/office/drawing/2014/main" id="{8DDED33A-81DB-4143-983E-EBA4ED4513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p:spPr>
      </p:pic>
    </p:spTree>
    <p:extLst>
      <p:ext uri="{BB962C8B-B14F-4D97-AF65-F5344CB8AC3E}">
        <p14:creationId xmlns:p14="http://schemas.microsoft.com/office/powerpoint/2010/main" val="324554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CD6B-AEE7-4E7F-BCFD-B5D51830509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3" name="Text Placeholder 2">
            <a:extLst>
              <a:ext uri="{FF2B5EF4-FFF2-40B4-BE49-F238E27FC236}">
                <a16:creationId xmlns:a16="http://schemas.microsoft.com/office/drawing/2014/main" id="{11B0F5FA-B6CB-42BB-8ADF-243E04BBDD38}"/>
              </a:ext>
            </a:extLst>
          </p:cNvPr>
          <p:cNvSpPr>
            <a:spLocks noGrp="1"/>
          </p:cNvSpPr>
          <p:nvPr>
            <p:ph type="body" sz="quarter" idx="10"/>
          </p:nvPr>
        </p:nvSpPr>
        <p:spPr>
          <a:xfrm>
            <a:off x="269239" y="1925685"/>
            <a:ext cx="11655839" cy="3713324"/>
          </a:xfrm>
        </p:spPr>
        <p:txBody>
          <a:bodyPr vert="horz" wrap="square" lIns="91440" tIns="45720" rIns="91440" bIns="45720" rtlCol="0" anchor="t">
            <a:spAutoFit/>
          </a:bodyPr>
          <a:lstStyle/>
          <a:p>
            <a:r>
              <a:rPr lang="en-US" sz="1600" dirty="0"/>
              <a:t>CONSOLE LOGGING</a:t>
            </a:r>
          </a:p>
          <a:p>
            <a:endParaRPr lang="en-US" sz="1600" dirty="0"/>
          </a:p>
          <a:p>
            <a:r>
              <a:rPr lang="en-US" sz="1600" b="0" dirty="0">
                <a:solidFill>
                  <a:schemeClr val="tx1"/>
                </a:solidFill>
                <a:latin typeface="+mn-lt"/>
              </a:rPr>
              <a:t>Much like with traditional JavaScript applications, you can use </a:t>
            </a:r>
            <a:r>
              <a:rPr lang="en-US" sz="1600" dirty="0">
                <a:solidFill>
                  <a:schemeClr val="tx1"/>
                </a:solidFill>
              </a:rPr>
              <a:t>console.log() </a:t>
            </a:r>
            <a:r>
              <a:rPr lang="en-US" sz="1600" b="0" dirty="0">
                <a:solidFill>
                  <a:schemeClr val="tx1"/>
                </a:solidFill>
                <a:latin typeface="+mn-lt"/>
              </a:rPr>
              <a:t>to capture various telemetry and data points for your running code.</a:t>
            </a:r>
          </a:p>
          <a:p>
            <a:endParaRPr lang="en-US" sz="1600" dirty="0"/>
          </a:p>
          <a:p>
            <a:r>
              <a:rPr lang="en-US" sz="1600" dirty="0"/>
              <a:t>VIEWING SCRIPT LOGS</a:t>
            </a:r>
          </a:p>
          <a:p>
            <a:endParaRPr lang="en-US" sz="1600" dirty="0"/>
          </a:p>
          <a:p>
            <a:r>
              <a:rPr lang="en-US" sz="1600" dirty="0">
                <a:solidFill>
                  <a:schemeClr val="tx1"/>
                </a:solidFill>
              </a:rPr>
              <a:t>.NET</a:t>
            </a:r>
          </a:p>
          <a:p>
            <a:pPr marL="335915" lvl="1" indent="0">
              <a:buNone/>
            </a:pPr>
            <a:r>
              <a:rPr lang="en-US" sz="1600" b="0" dirty="0">
                <a:solidFill>
                  <a:schemeClr val="tx1"/>
                </a:solidFill>
                <a:latin typeface="+mn-lt"/>
              </a:rPr>
              <a:t>You must </a:t>
            </a:r>
            <a:r>
              <a:rPr lang="en-US" sz="1600" dirty="0">
                <a:solidFill>
                  <a:schemeClr val="tx1"/>
                </a:solidFill>
                <a:latin typeface="Arial" panose="020B0604020202020204" pitchFamily="34" charset="0"/>
                <a:cs typeface="Arial" panose="020B0604020202020204" pitchFamily="34" charset="0"/>
              </a:rPr>
              <a:t>opt-in</a:t>
            </a:r>
            <a:r>
              <a:rPr lang="en-US" sz="1600" b="0" dirty="0">
                <a:solidFill>
                  <a:schemeClr val="tx1"/>
                </a:solidFill>
                <a:latin typeface="+mn-lt"/>
              </a:rPr>
              <a:t> to viewing and capturing console output using the </a:t>
            </a:r>
            <a:r>
              <a:rPr lang="en-US" sz="1600" dirty="0" err="1">
                <a:solidFill>
                  <a:schemeClr val="tx1"/>
                </a:solidFill>
                <a:latin typeface="Arial" panose="020B0604020202020204" pitchFamily="34" charset="0"/>
                <a:cs typeface="Arial" panose="020B0604020202020204" pitchFamily="34" charset="0"/>
              </a:rPr>
              <a:t>EnableScriptLogging</a:t>
            </a:r>
            <a:r>
              <a:rPr lang="en-US" sz="1600" b="0" dirty="0">
                <a:solidFill>
                  <a:schemeClr val="tx1"/>
                </a:solidFill>
                <a:latin typeface="+mn-lt"/>
              </a:rPr>
              <a:t> </a:t>
            </a:r>
            <a:r>
              <a:rPr lang="en-US" sz="1600" b="0" dirty="0" err="1">
                <a:solidFill>
                  <a:schemeClr val="tx1"/>
                </a:solidFill>
                <a:latin typeface="+mn-lt"/>
              </a:rPr>
              <a:t>boolean</a:t>
            </a:r>
            <a:r>
              <a:rPr lang="en-US" sz="1600" b="0" dirty="0">
                <a:solidFill>
                  <a:schemeClr val="tx1"/>
                </a:solidFill>
                <a:latin typeface="+mn-lt"/>
              </a:rPr>
              <a:t> property available in the client SDK. The </a:t>
            </a:r>
            <a:r>
              <a:rPr lang="en-US" sz="1600" dirty="0"/>
              <a:t>SDK </a:t>
            </a:r>
            <a:r>
              <a:rPr lang="en-US" sz="1600" b="0" dirty="0">
                <a:solidFill>
                  <a:schemeClr val="tx1"/>
                </a:solidFill>
                <a:latin typeface="+mn-lt"/>
              </a:rPr>
              <a:t>has a </a:t>
            </a:r>
            <a:r>
              <a:rPr lang="en-US" sz="1600" dirty="0" err="1">
                <a:solidFill>
                  <a:schemeClr val="tx1"/>
                </a:solidFill>
                <a:latin typeface="Arial" panose="020B0604020202020204" pitchFamily="34" charset="0"/>
                <a:cs typeface="Arial" panose="020B0604020202020204" pitchFamily="34" charset="0"/>
              </a:rPr>
              <a:t>ScriptLog</a:t>
            </a:r>
            <a:r>
              <a:rPr lang="en-US" sz="1600" b="0" dirty="0">
                <a:solidFill>
                  <a:schemeClr val="tx1"/>
                </a:solidFill>
                <a:latin typeface="+mn-lt"/>
              </a:rPr>
              <a:t> property </a:t>
            </a:r>
            <a:r>
              <a:rPr lang="en-US" sz="1600" dirty="0"/>
              <a:t>on</a:t>
            </a:r>
            <a:r>
              <a:rPr lang="en-US" sz="1600" b="0" dirty="0">
                <a:solidFill>
                  <a:schemeClr val="tx1"/>
                </a:solidFill>
                <a:latin typeface="+mn-lt"/>
              </a:rPr>
              <a:t> the </a:t>
            </a:r>
            <a:r>
              <a:rPr lang="en-US" sz="1600" b="1" dirty="0" err="1">
                <a:solidFill>
                  <a:schemeClr val="tx1"/>
                </a:solidFill>
                <a:latin typeface="Arial" panose="020B0604020202020204" pitchFamily="34" charset="0"/>
                <a:cs typeface="Arial" panose="020B0604020202020204" pitchFamily="34" charset="0"/>
              </a:rPr>
              <a:t>StoredProcedureResponse</a:t>
            </a:r>
            <a:r>
              <a:rPr lang="en-US" sz="1600" b="1" dirty="0">
                <a:solidFill>
                  <a:schemeClr val="tx1"/>
                </a:solidFill>
                <a:latin typeface="Arial" panose="020B0604020202020204" pitchFamily="34" charset="0"/>
                <a:cs typeface="Arial" panose="020B0604020202020204" pitchFamily="34" charset="0"/>
              </a:rPr>
              <a:t> </a:t>
            </a:r>
            <a:r>
              <a:rPr lang="en-US" sz="1600" b="0" dirty="0">
                <a:solidFill>
                  <a:schemeClr val="tx1"/>
                </a:solidFill>
                <a:latin typeface="+mn-lt"/>
              </a:rPr>
              <a:t>class that contains the captured output of the JavaScript console log.</a:t>
            </a:r>
            <a:endParaRPr lang="en-US" sz="1600" b="0" dirty="0">
              <a:solidFill>
                <a:schemeClr val="tx1"/>
              </a:solidFill>
              <a:latin typeface="+mn-lt"/>
              <a:cs typeface="Arial" panose="020B0604020202020204" pitchFamily="34" charset="0"/>
            </a:endParaRPr>
          </a:p>
          <a:p>
            <a:endParaRPr lang="en-US" sz="1600" dirty="0"/>
          </a:p>
        </p:txBody>
      </p:sp>
    </p:spTree>
    <p:extLst>
      <p:ext uri="{BB962C8B-B14F-4D97-AF65-F5344CB8AC3E}">
        <p14:creationId xmlns:p14="http://schemas.microsoft.com/office/powerpoint/2010/main" val="244895943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dirty="0"/>
              <a:t>var response = await </a:t>
            </a:r>
            <a:r>
              <a:rPr lang="en-US" sz="1600" dirty="0" err="1"/>
              <a:t>client.ExecuteStoredProcedureAsync</a:t>
            </a:r>
            <a:r>
              <a:rPr lang="en-US" sz="1600" dirty="0"/>
              <a:t>(</a:t>
            </a:r>
          </a:p>
          <a:p>
            <a:pPr>
              <a:spcBef>
                <a:spcPts val="600"/>
              </a:spcBef>
              <a:spcAft>
                <a:spcPts val="600"/>
              </a:spcAft>
            </a:pPr>
            <a:r>
              <a:rPr lang="en-US" sz="1600" dirty="0"/>
              <a:t>    </a:t>
            </a:r>
            <a:r>
              <a:rPr lang="en-US" sz="1600" dirty="0" err="1"/>
              <a:t>document.SelfLink</a:t>
            </a:r>
            <a:r>
              <a:rPr lang="en-US" sz="1600" dirty="0"/>
              <a:t>,</a:t>
            </a:r>
          </a:p>
          <a:p>
            <a:pPr>
              <a:spcBef>
                <a:spcPts val="600"/>
              </a:spcBef>
              <a:spcAft>
                <a:spcPts val="600"/>
              </a:spcAft>
            </a:pPr>
            <a:r>
              <a:rPr lang="en-US" sz="1600" dirty="0"/>
              <a:t>    new </a:t>
            </a:r>
            <a:r>
              <a:rPr lang="en-US" sz="1600" dirty="0" err="1"/>
              <a:t>RequestOptions</a:t>
            </a:r>
            <a:r>
              <a:rPr lang="en-US" sz="1600" dirty="0"/>
              <a:t> </a:t>
            </a:r>
          </a:p>
          <a:p>
            <a:pPr>
              <a:spcBef>
                <a:spcPts val="600"/>
              </a:spcBef>
              <a:spcAft>
                <a:spcPts val="600"/>
              </a:spcAft>
            </a:pPr>
            <a:r>
              <a:rPr lang="en-US" sz="1600" dirty="0"/>
              <a:t>    {</a:t>
            </a:r>
          </a:p>
          <a:p>
            <a:pPr>
              <a:spcBef>
                <a:spcPts val="600"/>
              </a:spcBef>
              <a:spcAft>
                <a:spcPts val="600"/>
              </a:spcAft>
            </a:pPr>
            <a:r>
              <a:rPr lang="en-US" sz="1600" dirty="0"/>
              <a:t>        </a:t>
            </a:r>
            <a:r>
              <a:rPr lang="en-US" sz="1600" dirty="0" err="1"/>
              <a:t>EnableScriptLogging</a:t>
            </a:r>
            <a:r>
              <a:rPr lang="en-US" sz="1600" dirty="0"/>
              <a:t> = true </a:t>
            </a:r>
          </a:p>
          <a:p>
            <a:pPr>
              <a:spcBef>
                <a:spcPts val="600"/>
              </a:spcBef>
              <a:spcAft>
                <a:spcPts val="600"/>
              </a:spcAft>
            </a:pPr>
            <a:r>
              <a:rPr lang="en-US" sz="1600" dirty="0"/>
              <a:t>    } </a:t>
            </a:r>
          </a:p>
          <a:p>
            <a:pPr>
              <a:spcBef>
                <a:spcPts val="600"/>
              </a:spcBef>
              <a:spcAft>
                <a:spcPts val="600"/>
              </a:spcAft>
            </a:pPr>
            <a:r>
              <a:rPr lang="en-US" sz="1600" dirty="0"/>
              <a:t>);</a:t>
            </a:r>
          </a:p>
          <a:p>
            <a:pPr>
              <a:spcBef>
                <a:spcPts val="600"/>
              </a:spcBef>
              <a:spcAft>
                <a:spcPts val="600"/>
              </a:spcAft>
            </a:pPr>
            <a:r>
              <a:rPr lang="en-US" sz="1600" dirty="0"/>
              <a:t>String </a:t>
            </a:r>
            <a:r>
              <a:rPr lang="en-US" sz="1600" dirty="0" err="1"/>
              <a:t>logData</a:t>
            </a:r>
            <a:r>
              <a:rPr lang="en-US" sz="1600" dirty="0"/>
              <a:t> = </a:t>
            </a:r>
            <a:r>
              <a:rPr lang="en-US" sz="1600" dirty="0" err="1"/>
              <a:t>response.ScriptLog</a:t>
            </a:r>
            <a:r>
              <a:rPr lang="en-US" sz="1600" dirty="0"/>
              <a:t>;</a:t>
            </a:r>
            <a:endParaRPr lang="en-US" sz="3200" dirty="0"/>
          </a:p>
        </p:txBody>
      </p:sp>
      <p:grpSp>
        <p:nvGrpSpPr>
          <p:cNvPr id="8" name="Group 7">
            <a:extLst>
              <a:ext uri="{FF2B5EF4-FFF2-40B4-BE49-F238E27FC236}">
                <a16:creationId xmlns:a16="http://schemas.microsoft.com/office/drawing/2014/main" id="{C7FF3725-E5D7-4343-9311-4C66ADCFB6FA}"/>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CCBC0DAF-4713-41A0-95CB-7CEDCBE18EA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1C54456A-9EA7-462B-8719-77913B444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701072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321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err="1"/>
              <a:t>RequestOptions</a:t>
            </a:r>
            <a:r>
              <a:rPr lang="en-US" sz="1600"/>
              <a:t> </a:t>
            </a:r>
            <a:r>
              <a:rPr lang="en-US" sz="1600" err="1"/>
              <a:t>requestOptions</a:t>
            </a:r>
            <a:r>
              <a:rPr lang="en-US" sz="1600"/>
              <a:t> = new </a:t>
            </a:r>
            <a:r>
              <a:rPr lang="en-US" sz="1600" err="1"/>
              <a:t>RequestOptions</a:t>
            </a:r>
            <a:r>
              <a:rPr lang="en-US" sz="1600"/>
              <a:t>();</a:t>
            </a:r>
          </a:p>
          <a:p>
            <a:pPr>
              <a:spcBef>
                <a:spcPts val="600"/>
              </a:spcBef>
              <a:spcAft>
                <a:spcPts val="600"/>
              </a:spcAft>
            </a:pPr>
            <a:r>
              <a:rPr lang="en-US" sz="1600" err="1"/>
              <a:t>requestOptions.EnableScriptLogging</a:t>
            </a:r>
            <a:r>
              <a:rPr lang="en-US" sz="1600"/>
              <a:t> = true;</a:t>
            </a:r>
          </a:p>
          <a:p>
            <a:pPr>
              <a:spcBef>
                <a:spcPts val="600"/>
              </a:spcBef>
              <a:spcAft>
                <a:spcPts val="600"/>
              </a:spcAft>
            </a:pPr>
            <a:endParaRPr lang="en-US" sz="1600"/>
          </a:p>
          <a:p>
            <a:pPr>
              <a:spcBef>
                <a:spcPts val="600"/>
              </a:spcBef>
              <a:spcAft>
                <a:spcPts val="600"/>
              </a:spcAft>
            </a:pPr>
            <a:r>
              <a:rPr lang="en-US" sz="1600" err="1"/>
              <a:t>StoredProcedureResponse</a:t>
            </a:r>
            <a:r>
              <a:rPr lang="en-US" sz="1600"/>
              <a:t> response = </a:t>
            </a:r>
            <a:r>
              <a:rPr lang="en-US" sz="1600" err="1"/>
              <a:t>client.executeStoredProcedure</a:t>
            </a:r>
            <a:r>
              <a:rPr lang="en-US" sz="1600"/>
              <a:t>(</a:t>
            </a:r>
          </a:p>
          <a:p>
            <a:pPr>
              <a:spcBef>
                <a:spcPts val="600"/>
              </a:spcBef>
              <a:spcAft>
                <a:spcPts val="600"/>
              </a:spcAft>
            </a:pPr>
            <a:r>
              <a:rPr lang="en-US" sz="1600"/>
              <a:t>    storedProcLink,</a:t>
            </a:r>
          </a:p>
          <a:p>
            <a:pPr>
              <a:spcBef>
                <a:spcPts val="600"/>
              </a:spcBef>
              <a:spcAft>
                <a:spcPts val="600"/>
              </a:spcAft>
            </a:pPr>
            <a:r>
              <a:rPr lang="en-US" sz="1600"/>
              <a:t>    requestOptions, </a:t>
            </a:r>
          </a:p>
          <a:p>
            <a:pPr>
              <a:spcBef>
                <a:spcPts val="600"/>
              </a:spcBef>
              <a:spcAft>
                <a:spcPts val="600"/>
              </a:spcAft>
            </a:pPr>
            <a:r>
              <a:rPr lang="en-US" sz="1600"/>
              <a:t>    new Object[]{}</a:t>
            </a:r>
          </a:p>
          <a:p>
            <a:pPr>
              <a:spcBef>
                <a:spcPts val="600"/>
              </a:spcBef>
              <a:spcAft>
                <a:spcPts val="600"/>
              </a:spcAft>
            </a:pPr>
            <a:r>
              <a:rPr lang="en-US" sz="1600"/>
              <a:t>);</a:t>
            </a:r>
          </a:p>
        </p:txBody>
      </p:sp>
      <p:pic>
        <p:nvPicPr>
          <p:cNvPr id="8" name="Picture 7">
            <a:extLst>
              <a:ext uri="{FF2B5EF4-FFF2-40B4-BE49-F238E27FC236}">
                <a16:creationId xmlns:a16="http://schemas.microsoft.com/office/drawing/2014/main" id="{A7089076-2A11-4707-ADC6-4159BD56BC27}"/>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364367124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Stored Procedures</a:t>
            </a:r>
          </a:p>
        </p:txBody>
      </p:sp>
    </p:spTree>
    <p:extLst>
      <p:ext uri="{BB962C8B-B14F-4D97-AF65-F5344CB8AC3E}">
        <p14:creationId xmlns:p14="http://schemas.microsoft.com/office/powerpoint/2010/main" val="3949894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1A1B-BDD9-4261-B31C-3FE79E8A4EA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User-Defined Functions</a:t>
            </a:r>
          </a:p>
        </p:txBody>
      </p:sp>
      <p:sp>
        <p:nvSpPr>
          <p:cNvPr id="3" name="Text Placeholder 2">
            <a:extLst>
              <a:ext uri="{FF2B5EF4-FFF2-40B4-BE49-F238E27FC236}">
                <a16:creationId xmlns:a16="http://schemas.microsoft.com/office/drawing/2014/main" id="{008E8D6C-85A9-40B0-8A4F-81D5B9275016}"/>
              </a:ext>
            </a:extLst>
          </p:cNvPr>
          <p:cNvSpPr>
            <a:spLocks noGrp="1"/>
          </p:cNvSpPr>
          <p:nvPr>
            <p:ph type="body" sz="quarter" idx="10"/>
          </p:nvPr>
        </p:nvSpPr>
        <p:spPr>
          <a:xfrm>
            <a:off x="269239" y="1925685"/>
            <a:ext cx="10295396" cy="1934889"/>
          </a:xfrm>
        </p:spPr>
        <p:txBody>
          <a:bodyPr vert="horz" wrap="square" lIns="91440" tIns="45720" rIns="91440" bIns="45720" rtlCol="0" anchor="t">
            <a:spAutoFit/>
          </a:bodyPr>
          <a:lstStyle/>
          <a:p>
            <a:r>
              <a:rPr lang="en-US" sz="1600" dirty="0"/>
              <a:t>UDF</a:t>
            </a:r>
          </a:p>
          <a:p>
            <a:endParaRPr lang="en-US" sz="1600" dirty="0"/>
          </a:p>
          <a:p>
            <a:pPr marL="285750" indent="-285750">
              <a:buChar char="•"/>
            </a:pPr>
            <a:r>
              <a:rPr lang="en-US" sz="1600" b="0" dirty="0">
                <a:solidFill>
                  <a:schemeClr val="tx1"/>
                </a:solidFill>
                <a:latin typeface="+mn-lt"/>
              </a:rPr>
              <a:t>User-defined functions (UDFs) are used to extend the Azure Cosmos DB SQL API’s query language grammar and implement custom business logic. UDFs can only be called from inside queries</a:t>
            </a:r>
          </a:p>
          <a:p>
            <a:pPr marL="285750" indent="-285750">
              <a:buChar char="•"/>
            </a:pPr>
            <a:endParaRPr lang="en-US" sz="1600" b="0" dirty="0">
              <a:solidFill>
                <a:schemeClr val="tx1"/>
              </a:solidFill>
              <a:latin typeface="+mn-lt"/>
            </a:endParaRPr>
          </a:p>
          <a:p>
            <a:pPr marL="285750" indent="-285750">
              <a:buChar char="•"/>
            </a:pPr>
            <a:r>
              <a:rPr lang="en-US" sz="1600" b="0" dirty="0">
                <a:solidFill>
                  <a:schemeClr val="tx1"/>
                </a:solidFill>
                <a:latin typeface="+mn-lt"/>
              </a:rPr>
              <a:t>They do not have access to the context object and are meant to be used as compute-only code</a:t>
            </a:r>
          </a:p>
        </p:txBody>
      </p:sp>
    </p:spTree>
    <p:extLst>
      <p:ext uri="{BB962C8B-B14F-4D97-AF65-F5344CB8AC3E}">
        <p14:creationId xmlns:p14="http://schemas.microsoft.com/office/powerpoint/2010/main" val="24703229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54687B13-94E5-4827-B3AA-5377A0D06B2E}"/>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Resource Model</a:t>
            </a:r>
            <a:endParaRPr lang="en-US" dirty="0"/>
          </a:p>
        </p:txBody>
      </p:sp>
    </p:spTree>
    <p:extLst>
      <p:ext uri="{BB962C8B-B14F-4D97-AF65-F5344CB8AC3E}">
        <p14:creationId xmlns:p14="http://schemas.microsoft.com/office/powerpoint/2010/main" val="181922494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6486"/>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Definition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a:t>
            </a:r>
            <a:r>
              <a:rPr lang="en-US" sz="1800" err="1"/>
              <a:t>taxUdf</a:t>
            </a:r>
            <a:r>
              <a:rPr lang="en-US" sz="1800"/>
              <a:t> = {</a:t>
            </a:r>
          </a:p>
          <a:p>
            <a:pPr>
              <a:spcBef>
                <a:spcPts val="600"/>
              </a:spcBef>
              <a:spcAft>
                <a:spcPts val="600"/>
              </a:spcAft>
            </a:pPr>
            <a:r>
              <a:rPr lang="en-US" sz="1800"/>
              <a:t>	id: "tax",</a:t>
            </a:r>
          </a:p>
          <a:p>
            <a:pPr>
              <a:spcBef>
                <a:spcPts val="600"/>
              </a:spcBef>
              <a:spcAft>
                <a:spcPts val="600"/>
              </a:spcAft>
            </a:pPr>
            <a:r>
              <a:rPr lang="en-US" sz="1800"/>
              <a:t>	</a:t>
            </a:r>
            <a:r>
              <a:rPr lang="en-US" sz="1800" err="1"/>
              <a:t>serverScript</a:t>
            </a:r>
            <a:r>
              <a:rPr lang="en-US" sz="1800"/>
              <a:t>: function tax(income) {</a:t>
            </a:r>
          </a:p>
          <a:p>
            <a:pPr>
              <a:spcBef>
                <a:spcPts val="600"/>
              </a:spcBef>
              <a:spcAft>
                <a:spcPts val="600"/>
              </a:spcAft>
            </a:pPr>
            <a:r>
              <a:rPr lang="en-US" sz="1800"/>
              <a:t>		if (income == undefined) </a:t>
            </a:r>
          </a:p>
          <a:p>
            <a:pPr>
              <a:spcBef>
                <a:spcPts val="600"/>
              </a:spcBef>
              <a:spcAft>
                <a:spcPts val="600"/>
              </a:spcAft>
            </a:pPr>
            <a:r>
              <a:rPr lang="en-US" sz="1800"/>
              <a:t>			throw 'no input’;</a:t>
            </a:r>
          </a:p>
          <a:p>
            <a:pPr>
              <a:spcBef>
                <a:spcPts val="600"/>
              </a:spcBef>
              <a:spcAft>
                <a:spcPts val="600"/>
              </a:spcAft>
            </a:pPr>
            <a:r>
              <a:rPr lang="en-US" sz="1800"/>
              <a:t>		if (income &lt; 1000) </a:t>
            </a:r>
          </a:p>
          <a:p>
            <a:pPr>
              <a:spcBef>
                <a:spcPts val="600"/>
              </a:spcBef>
              <a:spcAft>
                <a:spcPts val="600"/>
              </a:spcAft>
            </a:pPr>
            <a:r>
              <a:rPr lang="en-US" sz="1800"/>
              <a:t>			return income * 0.1;</a:t>
            </a:r>
          </a:p>
          <a:p>
            <a:pPr>
              <a:spcBef>
                <a:spcPts val="600"/>
              </a:spcBef>
              <a:spcAft>
                <a:spcPts val="600"/>
              </a:spcAft>
            </a:pPr>
            <a:r>
              <a:rPr lang="en-US" sz="1800"/>
              <a:t>		else if (income &lt; 10000) </a:t>
            </a:r>
          </a:p>
          <a:p>
            <a:pPr>
              <a:spcBef>
                <a:spcPts val="600"/>
              </a:spcBef>
              <a:spcAft>
                <a:spcPts val="600"/>
              </a:spcAft>
            </a:pPr>
            <a:r>
              <a:rPr lang="en-US" sz="1800"/>
              <a:t>			return income * 0.2;</a:t>
            </a:r>
          </a:p>
          <a:p>
            <a:pPr>
              <a:spcBef>
                <a:spcPts val="600"/>
              </a:spcBef>
              <a:spcAft>
                <a:spcPts val="600"/>
              </a:spcAft>
            </a:pPr>
            <a:r>
              <a:rPr lang="en-US" sz="1800"/>
              <a:t>		else</a:t>
            </a:r>
          </a:p>
          <a:p>
            <a:pPr>
              <a:spcBef>
                <a:spcPts val="600"/>
              </a:spcBef>
              <a:spcAft>
                <a:spcPts val="600"/>
              </a:spcAft>
            </a:pPr>
            <a:r>
              <a:rPr lang="en-US" sz="1800"/>
              <a:t>			return income * 0.4;</a:t>
            </a:r>
          </a:p>
          <a:p>
            <a:pPr>
              <a:spcBef>
                <a:spcPts val="600"/>
              </a:spcBef>
              <a:spcAft>
                <a:spcPts val="600"/>
              </a:spcAft>
            </a:pPr>
            <a:r>
              <a:rPr lang="en-US" sz="1800"/>
              <a:t>	}</a:t>
            </a:r>
          </a:p>
          <a:p>
            <a:pPr>
              <a:spcBef>
                <a:spcPts val="600"/>
              </a:spcBef>
              <a:spcAft>
                <a:spcPts val="600"/>
              </a:spcAft>
            </a:pPr>
            <a:r>
              <a:rPr lang="en-US" sz="1800"/>
              <a:t>}</a:t>
            </a:r>
          </a:p>
        </p:txBody>
      </p:sp>
      <p:pic>
        <p:nvPicPr>
          <p:cNvPr id="8" name="Picture 2">
            <a:extLst>
              <a:ext uri="{FF2B5EF4-FFF2-40B4-BE49-F238E27FC236}">
                <a16:creationId xmlns:a16="http://schemas.microsoft.com/office/drawing/2014/main" id="{0C462EF8-6F27-0147-8557-7E363C0CBF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p:spPr>
      </p:pic>
    </p:spTree>
    <p:extLst>
      <p:ext uri="{BB962C8B-B14F-4D97-AF65-F5344CB8AC3E}">
        <p14:creationId xmlns:p14="http://schemas.microsoft.com/office/powerpoint/2010/main" val="76330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94669"/>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Usage In Queries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800767"/>
          </a:xfrm>
        </p:spPr>
        <p:txBody>
          <a:bodyPr>
            <a:normAutofit/>
          </a:bodyPr>
          <a:lstStyle/>
          <a:p>
            <a:pPr>
              <a:spcBef>
                <a:spcPts val="600"/>
              </a:spcBef>
              <a:spcAft>
                <a:spcPts val="600"/>
              </a:spcAft>
            </a:pPr>
            <a:r>
              <a:rPr lang="en-US" sz="2000"/>
              <a:t>SELECT </a:t>
            </a:r>
          </a:p>
          <a:p>
            <a:pPr>
              <a:spcBef>
                <a:spcPts val="600"/>
              </a:spcBef>
              <a:spcAft>
                <a:spcPts val="600"/>
              </a:spcAft>
            </a:pPr>
            <a:r>
              <a:rPr lang="en-US" sz="2000"/>
              <a:t>	* </a:t>
            </a:r>
          </a:p>
          <a:p>
            <a:pPr>
              <a:spcBef>
                <a:spcPts val="600"/>
              </a:spcBef>
              <a:spcAft>
                <a:spcPts val="600"/>
              </a:spcAft>
            </a:pPr>
            <a:r>
              <a:rPr lang="en-US" sz="2000"/>
              <a:t>FROM </a:t>
            </a:r>
          </a:p>
          <a:p>
            <a:pPr>
              <a:spcBef>
                <a:spcPts val="600"/>
              </a:spcBef>
              <a:spcAft>
                <a:spcPts val="600"/>
              </a:spcAft>
            </a:pPr>
            <a:r>
              <a:rPr lang="en-US" sz="2000"/>
              <a:t>	</a:t>
            </a:r>
            <a:r>
              <a:rPr lang="en-US" sz="2000" err="1"/>
              <a:t>TaxPayers</a:t>
            </a:r>
            <a:r>
              <a:rPr lang="en-US" sz="2000"/>
              <a:t> t </a:t>
            </a:r>
          </a:p>
          <a:p>
            <a:pPr>
              <a:spcBef>
                <a:spcPts val="600"/>
              </a:spcBef>
              <a:spcAft>
                <a:spcPts val="600"/>
              </a:spcAft>
            </a:pPr>
            <a:r>
              <a:rPr lang="en-US" sz="2000"/>
              <a:t>WHERE </a:t>
            </a:r>
          </a:p>
          <a:p>
            <a:pPr>
              <a:spcBef>
                <a:spcPts val="600"/>
              </a:spcBef>
              <a:spcAft>
                <a:spcPts val="600"/>
              </a:spcAft>
            </a:pPr>
            <a:r>
              <a:rPr lang="en-US" sz="2000"/>
              <a:t>	</a:t>
            </a:r>
            <a:r>
              <a:rPr lang="en-US" sz="2000" err="1"/>
              <a:t>udf.tax</a:t>
            </a:r>
            <a:r>
              <a:rPr lang="en-US" sz="2000"/>
              <a:t>(</a:t>
            </a:r>
            <a:r>
              <a:rPr lang="en-US" sz="2000" err="1"/>
              <a:t>t.income</a:t>
            </a:r>
            <a:r>
              <a:rPr lang="en-US" sz="2000"/>
              <a:t>) &gt; 20000</a:t>
            </a:r>
          </a:p>
        </p:txBody>
      </p:sp>
      <p:sp>
        <p:nvSpPr>
          <p:cNvPr id="7" name="TextBox 6">
            <a:extLst>
              <a:ext uri="{FF2B5EF4-FFF2-40B4-BE49-F238E27FC236}">
                <a16:creationId xmlns:a16="http://schemas.microsoft.com/office/drawing/2014/main" id="{C1427114-59E0-7345-AB84-AC56515004EC}"/>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187967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User-Defined Functions</a:t>
            </a:r>
          </a:p>
        </p:txBody>
      </p:sp>
    </p:spTree>
    <p:extLst>
      <p:ext uri="{BB962C8B-B14F-4D97-AF65-F5344CB8AC3E}">
        <p14:creationId xmlns:p14="http://schemas.microsoft.com/office/powerpoint/2010/main" val="106068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9A35EB7-2034-4D9C-8ED7-B88AB74444DB}"/>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Concurrency</a:t>
            </a:r>
            <a:endParaRPr lang="en-US" dirty="0"/>
          </a:p>
        </p:txBody>
      </p:sp>
    </p:spTree>
    <p:extLst>
      <p:ext uri="{BB962C8B-B14F-4D97-AF65-F5344CB8AC3E}">
        <p14:creationId xmlns:p14="http://schemas.microsoft.com/office/powerpoint/2010/main" val="249367064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Write Optimized Database Engine</a:t>
            </a: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302209" y="1444413"/>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0184059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289327" y="1423401"/>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85851747"/>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Arial" panose="020B0604020202020204" pitchFamily="34" charset="0"/>
                <a:cs typeface="Arial" panose="020B0604020202020204" pitchFamily="34" charset="0"/>
              </a:rPr>
              <a:t>Sample Document</a:t>
            </a:r>
          </a:p>
        </p:txBody>
      </p:sp>
      <p:sp>
        <p:nvSpPr>
          <p:cNvPr id="2" name="Rectangle 1">
            <a:extLst>
              <a:ext uri="{FF2B5EF4-FFF2-40B4-BE49-F238E27FC236}">
                <a16:creationId xmlns:a16="http://schemas.microsoft.com/office/drawing/2014/main" id="{731A58F1-B948-49E2-9D74-CAB7D31B3CDC}"/>
              </a:ext>
            </a:extLst>
          </p:cNvPr>
          <p:cNvSpPr>
            <a:spLocks noChangeArrowheads="1"/>
          </p:cNvSpPr>
          <p:nvPr/>
        </p:nvSpPr>
        <p:spPr bwMode="auto">
          <a:xfrm>
            <a:off x="1320800" y="2166888"/>
            <a:ext cx="92785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a:t>
            </a:r>
          </a:p>
          <a:p>
            <a:pPr lvl="0" eaLnBrk="0" fontAlgn="base" hangingPunct="0">
              <a:spcBef>
                <a:spcPct val="0"/>
              </a:spcBef>
              <a:spcAft>
                <a:spcPct val="0"/>
              </a:spcAft>
            </a:pPr>
            <a:r>
              <a:rPr lang="en-US" altLang="en-US" dirty="0">
                <a:latin typeface="Arial" panose="020B0604020202020204" pitchFamily="34" charset="0"/>
              </a:rPr>
              <a:t>  "id": "2c9cddbb-a011-4947-94c2-6f8ccf421d2e",</a:t>
            </a:r>
          </a:p>
          <a:p>
            <a:pPr lvl="0" eaLnBrk="0" fontAlgn="base" hangingPunct="0">
              <a:spcBef>
                <a:spcPct val="0"/>
              </a:spcBef>
              <a:spcAft>
                <a:spcPct val="0"/>
              </a:spcAft>
            </a:pPr>
            <a:r>
              <a:rPr lang="en-US" altLang="en-US" dirty="0">
                <a:latin typeface="Arial" panose="020B0604020202020204" pitchFamily="34" charset="0"/>
              </a:rPr>
              <a:t>  "_rid": "o8ExAJlS4xRIAAAAAAAAAA==",</a:t>
            </a:r>
          </a:p>
          <a:p>
            <a:pPr lvl="0" eaLnBrk="0" fontAlgn="base" hangingPunct="0">
              <a:spcBef>
                <a:spcPct val="0"/>
              </a:spcBef>
              <a:spcAft>
                <a:spcPct val="0"/>
              </a:spcAft>
            </a:pPr>
            <a:r>
              <a:rPr lang="en-US" altLang="en-US" dirty="0">
                <a:latin typeface="Arial" panose="020B0604020202020204" pitchFamily="34" charset="0"/>
              </a:rPr>
              <a:t>  "_self": "</a:t>
            </a:r>
            <a:r>
              <a:rPr lang="en-US" altLang="en-US" dirty="0" err="1">
                <a:latin typeface="Arial" panose="020B0604020202020204" pitchFamily="34" charset="0"/>
              </a:rPr>
              <a:t>dbs</a:t>
            </a:r>
            <a:r>
              <a:rPr lang="en-US" altLang="en-US" dirty="0">
                <a:latin typeface="Arial" panose="020B0604020202020204" pitchFamily="34" charset="0"/>
              </a:rPr>
              <a:t>/o8ExAA==/</a:t>
            </a:r>
            <a:r>
              <a:rPr lang="en-US" altLang="en-US" dirty="0" err="1">
                <a:latin typeface="Arial" panose="020B0604020202020204" pitchFamily="34" charset="0"/>
              </a:rPr>
              <a:t>colls</a:t>
            </a:r>
            <a:r>
              <a:rPr lang="en-US" altLang="en-US" dirty="0">
                <a:latin typeface="Arial" panose="020B0604020202020204" pitchFamily="34" charset="0"/>
              </a:rPr>
              <a:t>/o8ExAJlS4xQ=/docs/o8ExAJlS4xRIAAAAAAAAAA==/",</a:t>
            </a:r>
          </a:p>
          <a:p>
            <a:pPr lvl="0" eaLnBrk="0" fontAlgn="base" hangingPunct="0">
              <a:spcBef>
                <a:spcPct val="0"/>
              </a:spcBef>
              <a:spcAft>
                <a:spcPct val="0"/>
              </a:spcAft>
            </a:pPr>
            <a:r>
              <a:rPr lang="en-US" altLang="en-US" dirty="0">
                <a:highlight>
                  <a:srgbClr val="FFFF00"/>
                </a:highlight>
                <a:latin typeface="Arial" panose="020B0604020202020204" pitchFamily="34" charset="0"/>
              </a:rPr>
              <a:t>  "_</a:t>
            </a:r>
            <a:r>
              <a:rPr lang="en-US" altLang="en-US" dirty="0" err="1">
                <a:highlight>
                  <a:srgbClr val="FFFF00"/>
                </a:highlight>
                <a:latin typeface="Arial" panose="020B0604020202020204" pitchFamily="34" charset="0"/>
              </a:rPr>
              <a:t>etag</a:t>
            </a:r>
            <a:r>
              <a:rPr lang="en-US" altLang="en-US" dirty="0">
                <a:highlight>
                  <a:srgbClr val="FFFF00"/>
                </a:highlight>
                <a:latin typeface="Arial" panose="020B0604020202020204" pitchFamily="34" charset="0"/>
              </a:rPr>
              <a:t>": "\"2e004542-0000-0000-0000-5af31e8c0000\"",</a:t>
            </a:r>
          </a:p>
          <a:p>
            <a:pPr lvl="0" eaLnBrk="0" fontAlgn="base" hangingPunct="0">
              <a:spcBef>
                <a:spcPct val="0"/>
              </a:spcBef>
              <a:spcAft>
                <a:spcPct val="0"/>
              </a:spcAft>
            </a:pPr>
            <a:r>
              <a:rPr lang="en-US" altLang="en-US" dirty="0">
                <a:latin typeface="Arial" panose="020B0604020202020204" pitchFamily="34" charset="0"/>
              </a:rPr>
              <a:t>  "_attachments": "attachments/",</a:t>
            </a:r>
          </a:p>
          <a:p>
            <a:pPr lvl="0" eaLnBrk="0" fontAlgn="base" hangingPunct="0">
              <a:spcBef>
                <a:spcPct val="0"/>
              </a:spcBef>
              <a:spcAft>
                <a:spcPct val="0"/>
              </a:spcAft>
            </a:pPr>
            <a:r>
              <a:rPr lang="en-US" altLang="en-US" dirty="0">
                <a:latin typeface="Arial" panose="020B0604020202020204" pitchFamily="34" charset="0"/>
              </a:rPr>
              <a:t>  "_</a:t>
            </a:r>
            <a:r>
              <a:rPr lang="en-US" altLang="en-US" dirty="0" err="1">
                <a:latin typeface="Arial" panose="020B0604020202020204" pitchFamily="34" charset="0"/>
              </a:rPr>
              <a:t>ts</a:t>
            </a:r>
            <a:r>
              <a:rPr lang="en-US" altLang="en-US" dirty="0">
                <a:latin typeface="Arial" panose="020B0604020202020204" pitchFamily="34" charset="0"/>
              </a:rPr>
              <a:t>": 1525882508</a:t>
            </a:r>
          </a:p>
          <a:p>
            <a:pPr lvl="0" eaLnBrk="0" fontAlgn="base" hangingPunct="0">
              <a:spcBef>
                <a:spcPct val="0"/>
              </a:spcBef>
              <a:spcAft>
                <a:spcPct val="0"/>
              </a:spcAft>
            </a:pPr>
            <a:r>
              <a:rPr lang="en-US" altLang="en-US" dirty="0">
                <a:latin typeface="Arial" panose="020B0604020202020204" pitchFamily="34" charset="0"/>
              </a:rPr>
              <a:t>}</a:t>
            </a:r>
          </a:p>
        </p:txBody>
      </p:sp>
    </p:spTree>
    <p:extLst>
      <p:ext uri="{BB962C8B-B14F-4D97-AF65-F5344CB8AC3E}">
        <p14:creationId xmlns:p14="http://schemas.microsoft.com/office/powerpoint/2010/main" val="5870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8819"/>
            <a:ext cx="10515600" cy="1325563"/>
          </a:xfrm>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47187"/>
            <a:ext cx="11653522" cy="4462760"/>
          </a:xfrm>
        </p:spPr>
        <p:txBody>
          <a:bodyPr vert="horz" wrap="square" lIns="146304" tIns="91440" rIns="146304" bIns="91440" rtlCol="0" anchor="t">
            <a:spAutoFit/>
          </a:bodyPr>
          <a:lstStyle/>
          <a:p>
            <a:pPr>
              <a:spcBef>
                <a:spcPts val="600"/>
              </a:spcBef>
              <a:spcAft>
                <a:spcPts val="600"/>
              </a:spcAft>
            </a:pPr>
            <a:r>
              <a:rPr lang="en-US" dirty="0"/>
              <a:t>try</a:t>
            </a:r>
          </a:p>
          <a:p>
            <a:pPr>
              <a:spcBef>
                <a:spcPts val="600"/>
              </a:spcBef>
              <a:spcAft>
                <a:spcPts val="600"/>
              </a:spcAft>
            </a:pPr>
            <a:r>
              <a:rPr lang="en-US" dirty="0"/>
              <a:t>{</a:t>
            </a:r>
          </a:p>
          <a:p>
            <a:pPr>
              <a:spcBef>
                <a:spcPts val="600"/>
              </a:spcBef>
              <a:spcAft>
                <a:spcPts val="600"/>
              </a:spcAft>
            </a:pPr>
            <a:r>
              <a:rPr lang="en-US" dirty="0"/>
              <a:t>    var ac = new </a:t>
            </a:r>
            <a:r>
              <a:rPr lang="en-US" dirty="0" err="1"/>
              <a:t>AccessCondition</a:t>
            </a:r>
            <a:r>
              <a:rPr lang="en-US" dirty="0"/>
              <a:t> { Condition = </a:t>
            </a:r>
            <a:r>
              <a:rPr lang="en-US" dirty="0" err="1"/>
              <a:t>readDoc.ETag</a:t>
            </a:r>
            <a:r>
              <a:rPr lang="en-US" dirty="0"/>
              <a:t>, Type = </a:t>
            </a:r>
            <a:r>
              <a:rPr lang="en-US" dirty="0" err="1"/>
              <a:t>AccessConditionType.IfMatch</a:t>
            </a:r>
            <a:r>
              <a:rPr lang="en-US" dirty="0"/>
              <a:t> };</a:t>
            </a:r>
          </a:p>
          <a:p>
            <a:pPr>
              <a:spcBef>
                <a:spcPts val="600"/>
              </a:spcBef>
              <a:spcAft>
                <a:spcPts val="600"/>
              </a:spcAft>
            </a:pPr>
            <a:r>
              <a:rPr lang="en-US" dirty="0"/>
              <a:t>    </a:t>
            </a:r>
            <a:r>
              <a:rPr lang="en-US" dirty="0" err="1"/>
              <a:t>updatedDoc</a:t>
            </a:r>
            <a:r>
              <a:rPr lang="en-US" dirty="0"/>
              <a:t> = await </a:t>
            </a:r>
            <a:r>
              <a:rPr lang="en-US" dirty="0" err="1"/>
              <a:t>client.ReplaceDocumentAsync</a:t>
            </a:r>
            <a:r>
              <a:rPr lang="en-US" dirty="0"/>
              <a:t>(</a:t>
            </a:r>
            <a:r>
              <a:rPr lang="en-US" dirty="0" err="1"/>
              <a:t>readDoc</a:t>
            </a:r>
            <a:r>
              <a:rPr lang="en-US" dirty="0"/>
              <a:t>, new </a:t>
            </a:r>
            <a:r>
              <a:rPr lang="en-US" dirty="0" err="1"/>
              <a:t>RequestOptions</a:t>
            </a:r>
            <a:r>
              <a:rPr lang="en-US" dirty="0"/>
              <a:t> { </a:t>
            </a:r>
            <a:r>
              <a:rPr lang="en-US" dirty="0" err="1"/>
              <a:t>AccessCondition</a:t>
            </a:r>
            <a:r>
              <a:rPr lang="en-US" dirty="0"/>
              <a:t> = ac });</a:t>
            </a:r>
          </a:p>
          <a:p>
            <a:pPr>
              <a:spcBef>
                <a:spcPts val="600"/>
              </a:spcBef>
              <a:spcAft>
                <a:spcPts val="600"/>
              </a:spcAft>
            </a:pPr>
            <a:r>
              <a:rPr lang="en-US" dirty="0"/>
              <a:t>}</a:t>
            </a:r>
          </a:p>
          <a:p>
            <a:pPr>
              <a:spcBef>
                <a:spcPts val="600"/>
              </a:spcBef>
              <a:spcAft>
                <a:spcPts val="600"/>
              </a:spcAft>
            </a:pPr>
            <a:r>
              <a:rPr lang="en-US" dirty="0"/>
              <a:t>catch (</a:t>
            </a:r>
            <a:r>
              <a:rPr lang="en-US" dirty="0" err="1"/>
              <a:t>DocumentClientException</a:t>
            </a:r>
            <a:r>
              <a:rPr lang="en-US" dirty="0"/>
              <a:t> </a:t>
            </a:r>
            <a:r>
              <a:rPr lang="en-US" dirty="0" err="1"/>
              <a:t>dce</a:t>
            </a:r>
            <a:r>
              <a:rPr lang="en-US" dirty="0"/>
              <a:t>)</a:t>
            </a:r>
          </a:p>
          <a:p>
            <a:pPr>
              <a:spcBef>
                <a:spcPts val="600"/>
              </a:spcBef>
              <a:spcAft>
                <a:spcPts val="600"/>
              </a:spcAft>
            </a:pPr>
            <a:r>
              <a:rPr lang="en-US" dirty="0"/>
              <a:t>{</a:t>
            </a:r>
          </a:p>
          <a:p>
            <a:pPr>
              <a:spcBef>
                <a:spcPts val="600"/>
              </a:spcBef>
              <a:spcAft>
                <a:spcPts val="600"/>
              </a:spcAft>
            </a:pPr>
            <a:r>
              <a:rPr lang="en-US" dirty="0"/>
              <a:t>    if (</a:t>
            </a:r>
            <a:r>
              <a:rPr lang="en-US" dirty="0" err="1"/>
              <a:t>dce.StatusCode</a:t>
            </a:r>
            <a:r>
              <a:rPr lang="en-US" dirty="0"/>
              <a:t> == </a:t>
            </a:r>
            <a:r>
              <a:rPr lang="en-US" dirty="0" err="1"/>
              <a:t>HttpStatusCode.PreconditionFailed</a:t>
            </a:r>
            <a:r>
              <a:rPr lang="en-US" dirty="0"/>
              <a:t>)</a:t>
            </a:r>
          </a:p>
          <a:p>
            <a:pPr>
              <a:spcBef>
                <a:spcPts val="600"/>
              </a:spcBef>
              <a:spcAft>
                <a:spcPts val="600"/>
              </a:spcAft>
            </a:pPr>
            <a:r>
              <a:rPr lang="en-US" dirty="0"/>
              <a:t>    {</a:t>
            </a:r>
          </a:p>
          <a:p>
            <a:pPr>
              <a:spcBef>
                <a:spcPts val="600"/>
              </a:spcBef>
              <a:spcAft>
                <a:spcPts val="600"/>
              </a:spcAft>
            </a:pPr>
            <a:r>
              <a:rPr lang="en-US" dirty="0"/>
              <a:t>        </a:t>
            </a:r>
            <a:r>
              <a:rPr lang="en-US" dirty="0" err="1"/>
              <a:t>Console.WriteLine</a:t>
            </a:r>
            <a:r>
              <a:rPr lang="en-US" dirty="0"/>
              <a:t>("Another concurrent process has updated the record");</a:t>
            </a:r>
          </a:p>
          <a:p>
            <a:pPr>
              <a:spcBef>
                <a:spcPts val="600"/>
              </a:spcBef>
              <a:spcAft>
                <a:spcPts val="600"/>
              </a:spcAft>
            </a:pPr>
            <a:r>
              <a:rPr lang="en-US" dirty="0"/>
              <a:t>    }</a:t>
            </a:r>
          </a:p>
          <a:p>
            <a:pPr>
              <a:spcBef>
                <a:spcPts val="600"/>
              </a:spcBef>
              <a:spcAft>
                <a:spcPts val="600"/>
              </a:spcAft>
            </a:pPr>
            <a:r>
              <a:rPr lang="en-US" dirty="0"/>
              <a:t>}</a:t>
            </a:r>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3000010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B6EBF4-3E1E-4FC1-91A0-CDF980B7533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Global Distribution</a:t>
            </a:r>
            <a:endParaRPr lang="en-US" dirty="0"/>
          </a:p>
        </p:txBody>
      </p:sp>
    </p:spTree>
    <p:extLst>
      <p:ext uri="{BB962C8B-B14F-4D97-AF65-F5344CB8AC3E}">
        <p14:creationId xmlns:p14="http://schemas.microsoft.com/office/powerpoint/2010/main" val="38739325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a:t>Multi-Master – Read/Write in any region</a:t>
            </a:r>
          </a:p>
        </p:txBody>
      </p:sp>
      <p:sp>
        <p:nvSpPr>
          <p:cNvPr id="132" name="Text Placeholder 2">
            <a:extLst>
              <a:ext uri="{FF2B5EF4-FFF2-40B4-BE49-F238E27FC236}">
                <a16:creationId xmlns:a16="http://schemas.microsoft.com/office/drawing/2014/main" id="{E0C9721F-816E-41B8-966C-343E5AED34E0}"/>
              </a:ext>
            </a:extLst>
          </p:cNvPr>
          <p:cNvSpPr txBox="1">
            <a:spLocks/>
          </p:cNvSpPr>
          <p:nvPr/>
        </p:nvSpPr>
        <p:spPr>
          <a:xfrm>
            <a:off x="328507" y="1565962"/>
            <a:ext cx="6014235" cy="441313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 typeface="Arial" pitchFamily="34" charset="0"/>
              <a:buNone/>
              <a:tabLst/>
              <a:defRPr/>
            </a:pPr>
            <a:r>
              <a:rPr lang="en-US" sz="1800" dirty="0">
                <a:solidFill>
                  <a:srgbClr val="0078D7"/>
                </a:solidFill>
                <a:latin typeface="Arial" panose="020B0604020202020204" pitchFamily="34" charset="0"/>
                <a:cs typeface="Arial" panose="020B0604020202020204" pitchFamily="34" charset="0"/>
              </a:rPr>
              <a:t>Benefits</a:t>
            </a:r>
            <a:endParaRPr kumimoji="0" lang="en-US" sz="1800" b="1" i="0" u="none" strike="noStrike" kern="1200" cap="none" spc="0" normalizeH="0" baseline="0" noProof="0" dirty="0">
              <a:ln>
                <a:noFill/>
              </a:ln>
              <a:solidFill>
                <a:srgbClr val="0078D7"/>
              </a:solidFill>
              <a:effectLst/>
              <a:uLnTx/>
              <a:uFillTx/>
              <a:latin typeface="Arial" panose="020B0604020202020204" pitchFamily="34" charset="0"/>
              <a:cs typeface="Arial" panose="020B0604020202020204" pitchFamily="34" charset="0"/>
            </a:endParaRP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Write scalability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Low latency (&lt;10ms P99 for 1kb document) writes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99.999% High Availability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Well-defined consistency models</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Automatic conflict management</a:t>
            </a:r>
          </a:p>
        </p:txBody>
      </p:sp>
      <p:pic>
        <p:nvPicPr>
          <p:cNvPr id="4" name="Picture 3" descr="A close up of a map&#10;&#10;Description generated with high confidence">
            <a:extLst>
              <a:ext uri="{FF2B5EF4-FFF2-40B4-BE49-F238E27FC236}">
                <a16:creationId xmlns:a16="http://schemas.microsoft.com/office/drawing/2014/main" id="{932AA1E8-155F-4654-A54B-DF296A6C460C}"/>
              </a:ext>
            </a:extLst>
          </p:cNvPr>
          <p:cNvPicPr>
            <a:picLocks noChangeAspect="1"/>
          </p:cNvPicPr>
          <p:nvPr/>
        </p:nvPicPr>
        <p:blipFill>
          <a:blip r:embed="rId3"/>
          <a:stretch>
            <a:fillRect/>
          </a:stretch>
        </p:blipFill>
        <p:spPr>
          <a:xfrm>
            <a:off x="5296529" y="1704239"/>
            <a:ext cx="7656814" cy="4136576"/>
          </a:xfrm>
          <a:prstGeom prst="rect">
            <a:avLst/>
          </a:prstGeom>
        </p:spPr>
      </p:pic>
    </p:spTree>
    <p:extLst>
      <p:ext uri="{BB962C8B-B14F-4D97-AF65-F5344CB8AC3E}">
        <p14:creationId xmlns:p14="http://schemas.microsoft.com/office/powerpoint/2010/main" val="422063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461665"/>
          </a:xfrm>
        </p:spPr>
        <p:txBody>
          <a:bodyPr>
            <a:normAutofit/>
          </a:bodyPr>
          <a:lstStyle/>
          <a:p>
            <a:endParaRPr lang="en-US"/>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Tree>
    <p:extLst>
      <p:ext uri="{BB962C8B-B14F-4D97-AF65-F5344CB8AC3E}">
        <p14:creationId xmlns:p14="http://schemas.microsoft.com/office/powerpoint/2010/main" val="425173431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925686"/>
            <a:ext cx="11655839" cy="1106970"/>
          </a:xfrm>
        </p:spPr>
        <p:txBody>
          <a:bodyPr/>
          <a:lstStyle/>
          <a:p>
            <a:pPr marL="571500" indent="-571500">
              <a:buFont typeface="Arial" panose="020B0604020202020204" pitchFamily="34" charset="0"/>
              <a:buChar char="•"/>
            </a:pPr>
            <a:r>
              <a:rPr lang="en-US" sz="2800" b="0" dirty="0"/>
              <a:t>Enable multi-master upon account creation</a:t>
            </a:r>
          </a:p>
          <a:p>
            <a:pPr marL="571500" indent="-571500">
              <a:buFont typeface="Arial" panose="020B0604020202020204" pitchFamily="34" charset="0"/>
              <a:buChar char="•"/>
            </a:pPr>
            <a:endParaRPr lang="en-US" sz="3600" dirty="0">
              <a:latin typeface="+mj-lt"/>
            </a:endParaRPr>
          </a:p>
        </p:txBody>
      </p:sp>
      <p:pic>
        <p:nvPicPr>
          <p:cNvPr id="4" name="Picture 3">
            <a:extLst>
              <a:ext uri="{FF2B5EF4-FFF2-40B4-BE49-F238E27FC236}">
                <a16:creationId xmlns:a16="http://schemas.microsoft.com/office/drawing/2014/main" id="{9FAAC705-D8E2-471C-B813-2A53B28F7657}"/>
              </a:ext>
            </a:extLst>
          </p:cNvPr>
          <p:cNvPicPr>
            <a:picLocks noChangeAspect="1"/>
          </p:cNvPicPr>
          <p:nvPr/>
        </p:nvPicPr>
        <p:blipFill rotWithShape="1">
          <a:blip r:embed="rId2"/>
          <a:srcRect r="45565"/>
          <a:stretch/>
        </p:blipFill>
        <p:spPr>
          <a:xfrm>
            <a:off x="1111070" y="2970894"/>
            <a:ext cx="4984930" cy="3141068"/>
          </a:xfrm>
          <a:prstGeom prst="rect">
            <a:avLst/>
          </a:prstGeom>
        </p:spPr>
      </p:pic>
    </p:spTree>
    <p:extLst>
      <p:ext uri="{BB962C8B-B14F-4D97-AF65-F5344CB8AC3E}">
        <p14:creationId xmlns:p14="http://schemas.microsoft.com/office/powerpoint/2010/main" val="347314070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8081" y="1533923"/>
            <a:ext cx="11655839" cy="1106970"/>
          </a:xfrm>
        </p:spPr>
        <p:txBody>
          <a:bodyPr/>
          <a:lstStyle/>
          <a:p>
            <a:pPr marL="571500" indent="-571500">
              <a:buFont typeface="Arial" panose="020B0604020202020204" pitchFamily="34" charset="0"/>
              <a:buChar char="•"/>
            </a:pPr>
            <a:r>
              <a:rPr lang="en-US" sz="2800" b="0" dirty="0"/>
              <a:t>Add desired regions via Portal</a:t>
            </a:r>
          </a:p>
          <a:p>
            <a:pPr marL="571500" indent="-571500">
              <a:buFont typeface="Arial" panose="020B0604020202020204" pitchFamily="34" charset="0"/>
              <a:buChar char="•"/>
            </a:pPr>
            <a:endParaRPr lang="en-US" sz="3600" dirty="0">
              <a:latin typeface="+mj-lt"/>
            </a:endParaRPr>
          </a:p>
        </p:txBody>
      </p:sp>
      <p:pic>
        <p:nvPicPr>
          <p:cNvPr id="5" name="Picture 4">
            <a:extLst>
              <a:ext uri="{FF2B5EF4-FFF2-40B4-BE49-F238E27FC236}">
                <a16:creationId xmlns:a16="http://schemas.microsoft.com/office/drawing/2014/main" id="{2CD09D82-C959-4A46-9E4B-A7F4FE86CBF9}"/>
              </a:ext>
            </a:extLst>
          </p:cNvPr>
          <p:cNvPicPr>
            <a:picLocks noChangeAspect="1"/>
          </p:cNvPicPr>
          <p:nvPr/>
        </p:nvPicPr>
        <p:blipFill>
          <a:blip r:embed="rId2"/>
          <a:stretch>
            <a:fillRect/>
          </a:stretch>
        </p:blipFill>
        <p:spPr>
          <a:xfrm>
            <a:off x="1179095" y="2093073"/>
            <a:ext cx="5265248" cy="4570311"/>
          </a:xfrm>
          <a:prstGeom prst="rect">
            <a:avLst/>
          </a:prstGeom>
        </p:spPr>
      </p:pic>
    </p:spTree>
    <p:extLst>
      <p:ext uri="{BB962C8B-B14F-4D97-AF65-F5344CB8AC3E}">
        <p14:creationId xmlns:p14="http://schemas.microsoft.com/office/powerpoint/2010/main" val="102554531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477462"/>
            <a:ext cx="11655839" cy="480131"/>
          </a:xfrm>
        </p:spPr>
        <p:txBody>
          <a:bodyPr/>
          <a:lstStyle/>
          <a:p>
            <a:pPr marL="571500" indent="-571500">
              <a:buFont typeface="Arial" panose="020B0604020202020204" pitchFamily="34" charset="0"/>
              <a:buChar char="•"/>
            </a:pPr>
            <a:r>
              <a:rPr lang="en-US" sz="2800" b="0" dirty="0"/>
              <a:t>Add preferred regions in SDK</a:t>
            </a:r>
          </a:p>
        </p:txBody>
      </p:sp>
      <p:pic>
        <p:nvPicPr>
          <p:cNvPr id="5" name="Picture 4">
            <a:extLst>
              <a:ext uri="{FF2B5EF4-FFF2-40B4-BE49-F238E27FC236}">
                <a16:creationId xmlns:a16="http://schemas.microsoft.com/office/drawing/2014/main" id="{719F7CC5-7145-4F60-BE33-5C1375D93A64}"/>
              </a:ext>
            </a:extLst>
          </p:cNvPr>
          <p:cNvPicPr>
            <a:picLocks noChangeAspect="1"/>
          </p:cNvPicPr>
          <p:nvPr/>
        </p:nvPicPr>
        <p:blipFill>
          <a:blip r:embed="rId2"/>
          <a:stretch>
            <a:fillRect/>
          </a:stretch>
        </p:blipFill>
        <p:spPr>
          <a:xfrm>
            <a:off x="745893" y="1991446"/>
            <a:ext cx="8107822" cy="4614728"/>
          </a:xfrm>
          <a:prstGeom prst="rect">
            <a:avLst/>
          </a:prstGeom>
        </p:spPr>
      </p:pic>
    </p:spTree>
    <p:extLst>
      <p:ext uri="{BB962C8B-B14F-4D97-AF65-F5344CB8AC3E}">
        <p14:creationId xmlns:p14="http://schemas.microsoft.com/office/powerpoint/2010/main" val="181130530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B7C9-3340-411D-A3A9-2DA16CDE323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What happens if region goes down?</a:t>
            </a:r>
          </a:p>
        </p:txBody>
      </p:sp>
      <p:graphicFrame>
        <p:nvGraphicFramePr>
          <p:cNvPr id="4" name="Table 3">
            <a:extLst>
              <a:ext uri="{FF2B5EF4-FFF2-40B4-BE49-F238E27FC236}">
                <a16:creationId xmlns:a16="http://schemas.microsoft.com/office/drawing/2014/main" id="{07AD9B7A-89C7-4A60-B8A8-90F7ABBAFF87}"/>
              </a:ext>
            </a:extLst>
          </p:cNvPr>
          <p:cNvGraphicFramePr>
            <a:graphicFrameLocks noGrp="1"/>
          </p:cNvGraphicFramePr>
          <p:nvPr>
            <p:extLst>
              <p:ext uri="{D42A27DB-BD31-4B8C-83A1-F6EECF244321}">
                <p14:modId xmlns:p14="http://schemas.microsoft.com/office/powerpoint/2010/main" val="1348691323"/>
              </p:ext>
            </p:extLst>
          </p:nvPr>
        </p:nvGraphicFramePr>
        <p:xfrm>
          <a:off x="580571" y="1660071"/>
          <a:ext cx="10958286" cy="4757133"/>
        </p:xfrm>
        <a:graphic>
          <a:graphicData uri="http://schemas.openxmlformats.org/drawingml/2006/table">
            <a:tbl>
              <a:tblPr firstRow="1" bandRow="1">
                <a:tableStyleId>{5C22544A-7EE6-4342-B048-85BDC9FD1C3A}</a:tableStyleId>
              </a:tblPr>
              <a:tblGrid>
                <a:gridCol w="3652762">
                  <a:extLst>
                    <a:ext uri="{9D8B030D-6E8A-4147-A177-3AD203B41FA5}">
                      <a16:colId xmlns:a16="http://schemas.microsoft.com/office/drawing/2014/main" val="1568949128"/>
                    </a:ext>
                  </a:extLst>
                </a:gridCol>
                <a:gridCol w="3652762">
                  <a:extLst>
                    <a:ext uri="{9D8B030D-6E8A-4147-A177-3AD203B41FA5}">
                      <a16:colId xmlns:a16="http://schemas.microsoft.com/office/drawing/2014/main" val="42518321"/>
                    </a:ext>
                  </a:extLst>
                </a:gridCol>
                <a:gridCol w="3652762">
                  <a:extLst>
                    <a:ext uri="{9D8B030D-6E8A-4147-A177-3AD203B41FA5}">
                      <a16:colId xmlns:a16="http://schemas.microsoft.com/office/drawing/2014/main" val="4019442188"/>
                    </a:ext>
                  </a:extLst>
                </a:gridCol>
              </a:tblGrid>
              <a:tr h="519171">
                <a:tc>
                  <a:txBody>
                    <a:bodyPr/>
                    <a:lstStyle/>
                    <a:p>
                      <a:r>
                        <a:rPr lang="en-US" sz="2400"/>
                        <a:t>Account type</a:t>
                      </a:r>
                    </a:p>
                  </a:txBody>
                  <a:tcPr/>
                </a:tc>
                <a:tc>
                  <a:txBody>
                    <a:bodyPr/>
                    <a:lstStyle/>
                    <a:p>
                      <a:r>
                        <a:rPr lang="en-US" sz="2400"/>
                        <a:t>Region goes down</a:t>
                      </a:r>
                    </a:p>
                  </a:txBody>
                  <a:tcPr/>
                </a:tc>
                <a:tc>
                  <a:txBody>
                    <a:bodyPr/>
                    <a:lstStyle/>
                    <a:p>
                      <a:r>
                        <a:rPr lang="en-US" sz="2400"/>
                        <a:t>What happens?</a:t>
                      </a:r>
                    </a:p>
                  </a:txBody>
                  <a:tcPr/>
                </a:tc>
                <a:extLst>
                  <a:ext uri="{0D108BD9-81ED-4DB2-BD59-A6C34878D82A}">
                    <a16:rowId xmlns:a16="http://schemas.microsoft.com/office/drawing/2014/main" val="1186522697"/>
                  </a:ext>
                </a:extLst>
              </a:tr>
              <a:tr h="2010900">
                <a:tc>
                  <a:txBody>
                    <a:bodyPr/>
                    <a:lstStyle/>
                    <a:p>
                      <a:r>
                        <a:rPr lang="en-US" sz="2400"/>
                        <a:t>Single-master</a:t>
                      </a:r>
                    </a:p>
                  </a:txBody>
                  <a:tcPr/>
                </a:tc>
                <a:tc>
                  <a:txBody>
                    <a:bodyPr/>
                    <a:lstStyle/>
                    <a:p>
                      <a:r>
                        <a:rPr lang="en-US" sz="2400"/>
                        <a:t>Write</a:t>
                      </a:r>
                    </a:p>
                  </a:txBody>
                  <a:tcPr/>
                </a:tc>
                <a:tc>
                  <a:txBody>
                    <a:bodyPr/>
                    <a:lstStyle/>
                    <a:p>
                      <a:r>
                        <a:rPr lang="en-US" sz="2400"/>
                        <a:t>Customer needs to enable automatic failover</a:t>
                      </a:r>
                    </a:p>
                    <a:p>
                      <a:endParaRPr lang="en-US" sz="2400"/>
                    </a:p>
                    <a:p>
                      <a:r>
                        <a:rPr lang="en-US" sz="2400"/>
                        <a:t>Read region will be promoted to write region </a:t>
                      </a:r>
                    </a:p>
                  </a:txBody>
                  <a:tcPr/>
                </a:tc>
                <a:extLst>
                  <a:ext uri="{0D108BD9-81ED-4DB2-BD59-A6C34878D82A}">
                    <a16:rowId xmlns:a16="http://schemas.microsoft.com/office/drawing/2014/main" val="925854141"/>
                  </a:ext>
                </a:extLst>
              </a:tr>
              <a:tr h="519171">
                <a:tc>
                  <a:txBody>
                    <a:bodyPr/>
                    <a:lstStyle/>
                    <a:p>
                      <a:endParaRPr lang="en-US" sz="2400"/>
                    </a:p>
                  </a:txBody>
                  <a:tcPr/>
                </a:tc>
                <a:tc>
                  <a:txBody>
                    <a:bodyPr/>
                    <a:lstStyle/>
                    <a:p>
                      <a:r>
                        <a:rPr lang="en-US" sz="2400"/>
                        <a:t>Read</a:t>
                      </a:r>
                    </a:p>
                  </a:txBody>
                  <a:tcPr/>
                </a:tc>
                <a:tc>
                  <a:txBody>
                    <a:bodyPr/>
                    <a:lstStyle/>
                    <a:p>
                      <a:r>
                        <a:rPr lang="en-US" sz="2400"/>
                        <a:t>SDK routes to next preferred region, or write region if none set</a:t>
                      </a:r>
                    </a:p>
                  </a:txBody>
                  <a:tcPr/>
                </a:tc>
                <a:extLst>
                  <a:ext uri="{0D108BD9-81ED-4DB2-BD59-A6C34878D82A}">
                    <a16:rowId xmlns:a16="http://schemas.microsoft.com/office/drawing/2014/main" val="2643505570"/>
                  </a:ext>
                </a:extLst>
              </a:tr>
              <a:tr h="519171">
                <a:tc>
                  <a:txBody>
                    <a:bodyPr/>
                    <a:lstStyle/>
                    <a:p>
                      <a:r>
                        <a:rPr lang="en-US" sz="2400"/>
                        <a:t>Multi-master</a:t>
                      </a:r>
                    </a:p>
                  </a:txBody>
                  <a:tcPr/>
                </a:tc>
                <a:tc>
                  <a:txBody>
                    <a:bodyPr/>
                    <a:lstStyle/>
                    <a:p>
                      <a:r>
                        <a:rPr lang="en-US" sz="2400"/>
                        <a:t>Write</a:t>
                      </a:r>
                    </a:p>
                  </a:txBody>
                  <a:tcPr/>
                </a:tc>
                <a:tc rowSpan="2">
                  <a:txBody>
                    <a:bodyPr/>
                    <a:lstStyle/>
                    <a:p>
                      <a:r>
                        <a:rPr lang="en-US" sz="2400"/>
                        <a:t>SDK routes to next preferred region</a:t>
                      </a:r>
                    </a:p>
                  </a:txBody>
                  <a:tcPr/>
                </a:tc>
                <a:extLst>
                  <a:ext uri="{0D108BD9-81ED-4DB2-BD59-A6C34878D82A}">
                    <a16:rowId xmlns:a16="http://schemas.microsoft.com/office/drawing/2014/main" val="4219998778"/>
                  </a:ext>
                </a:extLst>
              </a:tr>
              <a:tr h="519171">
                <a:tc>
                  <a:txBody>
                    <a:bodyPr/>
                    <a:lstStyle/>
                    <a:p>
                      <a:endParaRPr lang="en-US" sz="2400"/>
                    </a:p>
                  </a:txBody>
                  <a:tcPr/>
                </a:tc>
                <a:tc>
                  <a:txBody>
                    <a:bodyPr/>
                    <a:lstStyle/>
                    <a:p>
                      <a:r>
                        <a:rPr lang="en-US" sz="2400"/>
                        <a:t>Read</a:t>
                      </a:r>
                    </a:p>
                  </a:txBody>
                  <a:tcPr/>
                </a:tc>
                <a:tc vMerge="1">
                  <a:txBody>
                    <a:bodyPr/>
                    <a:lstStyle/>
                    <a:p>
                      <a:endParaRPr lang="en-US" sz="2400"/>
                    </a:p>
                  </a:txBody>
                  <a:tcPr/>
                </a:tc>
                <a:extLst>
                  <a:ext uri="{0D108BD9-81ED-4DB2-BD59-A6C34878D82A}">
                    <a16:rowId xmlns:a16="http://schemas.microsoft.com/office/drawing/2014/main" val="1286063526"/>
                  </a:ext>
                </a:extLst>
              </a:tr>
            </a:tbl>
          </a:graphicData>
        </a:graphic>
      </p:graphicFrame>
    </p:spTree>
    <p:extLst>
      <p:ext uri="{BB962C8B-B14F-4D97-AF65-F5344CB8AC3E}">
        <p14:creationId xmlns:p14="http://schemas.microsoft.com/office/powerpoint/2010/main" val="2902974584"/>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222D-6523-444D-8E2D-8A9922FE1E6E}"/>
              </a:ext>
            </a:extLst>
          </p:cNvPr>
          <p:cNvSpPr>
            <a:spLocks noGrp="1"/>
          </p:cNvSpPr>
          <p:nvPr>
            <p:ph type="title"/>
          </p:nvPr>
        </p:nvSpPr>
        <p:spPr>
          <a:xfrm>
            <a:off x="269240" y="289511"/>
            <a:ext cx="11655840" cy="1107996"/>
          </a:xfrm>
        </p:spPr>
        <p:txBody>
          <a:bodyPr>
            <a:normAutofit/>
          </a:bodyPr>
          <a:lstStyle/>
          <a:p>
            <a:r>
              <a:rPr lang="en-US" sz="4000" dirty="0">
                <a:latin typeface="Arial" panose="020B0604020202020204" pitchFamily="34" charset="0"/>
                <a:cs typeface="Arial" panose="020B0604020202020204" pitchFamily="34" charset="0"/>
              </a:rPr>
              <a:t>Consistency</a:t>
            </a:r>
          </a:p>
        </p:txBody>
      </p:sp>
      <p:sp>
        <p:nvSpPr>
          <p:cNvPr id="3" name="Text Placeholder 2">
            <a:extLst>
              <a:ext uri="{FF2B5EF4-FFF2-40B4-BE49-F238E27FC236}">
                <a16:creationId xmlns:a16="http://schemas.microsoft.com/office/drawing/2014/main" id="{509DEC7C-467E-4CB3-8156-E9917A6B4207}"/>
              </a:ext>
            </a:extLst>
          </p:cNvPr>
          <p:cNvSpPr>
            <a:spLocks noGrp="1"/>
          </p:cNvSpPr>
          <p:nvPr>
            <p:ph type="body" sz="quarter" idx="10"/>
          </p:nvPr>
        </p:nvSpPr>
        <p:spPr>
          <a:xfrm>
            <a:off x="268080" y="1650170"/>
            <a:ext cx="11655839" cy="3970318"/>
          </a:xfrm>
        </p:spPr>
        <p:txBody>
          <a:bodyPr/>
          <a:lstStyle/>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In a distributed system, where data is being replicated across regions, what version of data do readers see?</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Latest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Old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Answer: Depends on consistency level</a:t>
            </a:r>
            <a:endParaRPr lang="en-US" sz="2800" b="0" dirty="0">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b="0" dirty="0">
              <a:solidFill>
                <a:prstClr val="black"/>
              </a:solidFill>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65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Arial" panose="020B0604020202020204" pitchFamily="34" charset="0"/>
                <a:cs typeface="Arial" panose="020B0604020202020204" pitchFamily="34" charset="0"/>
              </a:rPr>
              <a:t>A</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ID != </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AP</a:t>
            </a:r>
            <a:endParaRPr lang="en-US" sz="3529" u="sng"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Arial" panose="020B0604020202020204" pitchFamily="34" charset="0"/>
              </a:rPr>
              <a:t>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Transactions is </a:t>
            </a:r>
            <a:r>
              <a:rPr lang="en-US" sz="1765" b="1" u="sng" dirty="0">
                <a:solidFill>
                  <a:srgbClr val="505050"/>
                </a:solidFill>
                <a:latin typeface="Arial" panose="020B0604020202020204" pitchFamily="34" charset="0"/>
              </a:rPr>
              <a:t>NOT</a:t>
            </a:r>
            <a:r>
              <a:rPr lang="en-US" sz="1765" dirty="0">
                <a:solidFill>
                  <a:srgbClr val="505050"/>
                </a:solidFill>
                <a:latin typeface="Arial" panose="020B0604020202020204" pitchFamily="34" charset="0"/>
              </a:rPr>
              <a:t> the same thing as 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Replication.</a:t>
            </a:r>
            <a:endParaRPr lang="en-US" sz="1961" dirty="0">
              <a:solidFill>
                <a:srgbClr val="D83B01"/>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transaction</a:t>
            </a:r>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32472499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2552554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a:solidFill>
                  <a:prstClr val="black"/>
                </a:solidFill>
              </a:rPr>
              <a:t>(North Europe)</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3" name="TextBox 2">
            <a:extLst>
              <a:ext uri="{FF2B5EF4-FFF2-40B4-BE49-F238E27FC236}">
                <a16:creationId xmlns:a16="http://schemas.microsoft.com/office/drawing/2014/main" id="{8741476F-BAE7-4A86-8158-4B568FF0970A}"/>
              </a:ext>
            </a:extLst>
          </p:cNvPr>
          <p:cNvSpPr txBox="1"/>
          <p:nvPr/>
        </p:nvSpPr>
        <p:spPr>
          <a:xfrm>
            <a:off x="4078514" y="291442"/>
            <a:ext cx="9450092" cy="584775"/>
          </a:xfrm>
          <a:prstGeom prst="rect">
            <a:avLst/>
          </a:prstGeom>
          <a:noFill/>
        </p:spPr>
        <p:txBody>
          <a:bodyPr wrap="square" rtlCol="0">
            <a:spAutoFit/>
          </a:bodyPr>
          <a:lstStyle/>
          <a:p>
            <a:r>
              <a:rPr lang="en-US" sz="3200"/>
              <a:t>3 different regions</a:t>
            </a:r>
          </a:p>
        </p:txBody>
      </p:sp>
      <p:sp>
        <p:nvSpPr>
          <p:cNvPr id="6" name="TextBox 5">
            <a:extLst>
              <a:ext uri="{FF2B5EF4-FFF2-40B4-BE49-F238E27FC236}">
                <a16:creationId xmlns:a16="http://schemas.microsoft.com/office/drawing/2014/main" id="{0CAA6F40-BF17-4745-9BA6-C28DF9326ED5}"/>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9" name="TextBox 8">
            <a:extLst>
              <a:ext uri="{FF2B5EF4-FFF2-40B4-BE49-F238E27FC236}">
                <a16:creationId xmlns:a16="http://schemas.microsoft.com/office/drawing/2014/main" id="{0C9DC716-0BE5-4D13-8104-8DB617F3E09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0" name="TextBox 9">
            <a:extLst>
              <a:ext uri="{FF2B5EF4-FFF2-40B4-BE49-F238E27FC236}">
                <a16:creationId xmlns:a16="http://schemas.microsoft.com/office/drawing/2014/main" id="{60D32A92-F591-45D3-B94E-BF10AA9D404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29550368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8" name="TextBox 7">
            <a:extLst>
              <a:ext uri="{FF2B5EF4-FFF2-40B4-BE49-F238E27FC236}">
                <a16:creationId xmlns:a16="http://schemas.microsoft.com/office/drawing/2014/main" id="{9DED62C3-E42D-4530-BE70-39D3B7D4DA33}"/>
              </a:ext>
            </a:extLst>
          </p:cNvPr>
          <p:cNvSpPr txBox="1"/>
          <p:nvPr/>
        </p:nvSpPr>
        <p:spPr>
          <a:xfrm>
            <a:off x="2741908" y="287423"/>
            <a:ext cx="9450092" cy="584775"/>
          </a:xfrm>
          <a:prstGeom prst="rect">
            <a:avLst/>
          </a:prstGeom>
          <a:noFill/>
        </p:spPr>
        <p:txBody>
          <a:bodyPr wrap="square" rtlCol="0">
            <a:spAutoFit/>
          </a:bodyPr>
          <a:lstStyle/>
          <a:p>
            <a:r>
              <a:rPr lang="en-US" sz="3200"/>
              <a:t>3 different regions – value of record = 5</a:t>
            </a:r>
          </a:p>
        </p:txBody>
      </p:sp>
      <p:sp>
        <p:nvSpPr>
          <p:cNvPr id="9" name="TextBox 8">
            <a:extLst>
              <a:ext uri="{FF2B5EF4-FFF2-40B4-BE49-F238E27FC236}">
                <a16:creationId xmlns:a16="http://schemas.microsoft.com/office/drawing/2014/main" id="{39FB7138-4F14-4D8A-A5EC-E902AA7DB503}"/>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0" name="TextBox 9">
            <a:extLst>
              <a:ext uri="{FF2B5EF4-FFF2-40B4-BE49-F238E27FC236}">
                <a16:creationId xmlns:a16="http://schemas.microsoft.com/office/drawing/2014/main" id="{AA9E0641-4211-4FAC-ADF1-797AFFB801F1}"/>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1" name="TextBox 10">
            <a:extLst>
              <a:ext uri="{FF2B5EF4-FFF2-40B4-BE49-F238E27FC236}">
                <a16:creationId xmlns:a16="http://schemas.microsoft.com/office/drawing/2014/main" id="{117B7B2B-2367-48B1-8F2F-6808CFF7C3F9}"/>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2361657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9" name="TextBox 8">
            <a:extLst>
              <a:ext uri="{FF2B5EF4-FFF2-40B4-BE49-F238E27FC236}">
                <a16:creationId xmlns:a16="http://schemas.microsoft.com/office/drawing/2014/main" id="{B934FF61-CC3B-4010-8B67-97D08EC0AC28}"/>
              </a:ext>
            </a:extLst>
          </p:cNvPr>
          <p:cNvSpPr txBox="1"/>
          <p:nvPr/>
        </p:nvSpPr>
        <p:spPr>
          <a:xfrm>
            <a:off x="2090057" y="299073"/>
            <a:ext cx="9450092" cy="584775"/>
          </a:xfrm>
          <a:prstGeom prst="rect">
            <a:avLst/>
          </a:prstGeom>
          <a:noFill/>
        </p:spPr>
        <p:txBody>
          <a:bodyPr wrap="square" rtlCol="0">
            <a:spAutoFit/>
          </a:bodyPr>
          <a:lstStyle/>
          <a:p>
            <a:r>
              <a:rPr lang="en-US" sz="3200"/>
              <a:t>3 different regions – Value updated to 6 in Region A</a:t>
            </a:r>
          </a:p>
        </p:txBody>
      </p:sp>
      <p:sp>
        <p:nvSpPr>
          <p:cNvPr id="10" name="TextBox 9">
            <a:extLst>
              <a:ext uri="{FF2B5EF4-FFF2-40B4-BE49-F238E27FC236}">
                <a16:creationId xmlns:a16="http://schemas.microsoft.com/office/drawing/2014/main" id="{8BAC1E3C-1E82-4844-9365-B26A9024F57A}"/>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1" name="TextBox 10">
            <a:extLst>
              <a:ext uri="{FF2B5EF4-FFF2-40B4-BE49-F238E27FC236}">
                <a16:creationId xmlns:a16="http://schemas.microsoft.com/office/drawing/2014/main" id="{117F7712-30EF-4BE7-86CB-AD20CF4D2276}"/>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2" name="TextBox 11">
            <a:extLst>
              <a:ext uri="{FF2B5EF4-FFF2-40B4-BE49-F238E27FC236}">
                <a16:creationId xmlns:a16="http://schemas.microsoft.com/office/drawing/2014/main" id="{0E5E21C5-2715-4D7C-8A17-78400C21A22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33253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421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4120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8D7"/>
                </a:solidFill>
                <a:effectLst/>
                <a:uLnTx/>
                <a:uFillTx/>
                <a:latin typeface="Arial" panose="020B0604020202020204" pitchFamily="34" charset="0"/>
                <a:ea typeface="+mn-ea"/>
                <a:cs typeface="+mn-cs"/>
              </a:rPr>
              <a:t>IGeAvVUp</a:t>
            </a: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331534"/>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21023" y="5782414"/>
            <a:ext cx="759855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1" name="TextBox 10">
            <a:extLst>
              <a:ext uri="{FF2B5EF4-FFF2-40B4-BE49-F238E27FC236}">
                <a16:creationId xmlns:a16="http://schemas.microsoft.com/office/drawing/2014/main" id="{34C21100-734F-4400-8AA9-0787CDB6E191}"/>
              </a:ext>
            </a:extLst>
          </p:cNvPr>
          <p:cNvSpPr txBox="1"/>
          <p:nvPr/>
        </p:nvSpPr>
        <p:spPr>
          <a:xfrm>
            <a:off x="2090057" y="299073"/>
            <a:ext cx="9450092" cy="584775"/>
          </a:xfrm>
          <a:prstGeom prst="rect">
            <a:avLst/>
          </a:prstGeom>
          <a:noFill/>
        </p:spPr>
        <p:txBody>
          <a:bodyPr wrap="square" rtlCol="0">
            <a:spAutoFit/>
          </a:bodyPr>
          <a:lstStyle/>
          <a:p>
            <a:r>
              <a:rPr lang="en-US" sz="3200"/>
              <a:t>3 different regions – Network failure between A and B</a:t>
            </a:r>
          </a:p>
        </p:txBody>
      </p:sp>
      <p:sp>
        <p:nvSpPr>
          <p:cNvPr id="13" name="TextBox 12">
            <a:extLst>
              <a:ext uri="{FF2B5EF4-FFF2-40B4-BE49-F238E27FC236}">
                <a16:creationId xmlns:a16="http://schemas.microsoft.com/office/drawing/2014/main" id="{582F9555-3B62-4033-AC76-99A7D18BC110}"/>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4" name="TextBox 13">
            <a:extLst>
              <a:ext uri="{FF2B5EF4-FFF2-40B4-BE49-F238E27FC236}">
                <a16:creationId xmlns:a16="http://schemas.microsoft.com/office/drawing/2014/main" id="{E55E5F34-CEE2-4871-B627-F92F2EBA49C9}"/>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5" name="TextBox 14">
            <a:extLst>
              <a:ext uri="{FF2B5EF4-FFF2-40B4-BE49-F238E27FC236}">
                <a16:creationId xmlns:a16="http://schemas.microsoft.com/office/drawing/2014/main" id="{22E35B75-1B07-47D1-BF84-D4E72C8222AF}"/>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0891163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603572" y="5561429"/>
            <a:ext cx="241604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rPr>
              <a:t>Region B does a read</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435" y="5661781"/>
            <a:ext cx="57374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4" name="TextBox 13">
            <a:extLst>
              <a:ext uri="{FF2B5EF4-FFF2-40B4-BE49-F238E27FC236}">
                <a16:creationId xmlns:a16="http://schemas.microsoft.com/office/drawing/2014/main" id="{B4E62006-07C5-4146-86FE-4DBC7E590001}"/>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5" name="TextBox 14">
            <a:extLst>
              <a:ext uri="{FF2B5EF4-FFF2-40B4-BE49-F238E27FC236}">
                <a16:creationId xmlns:a16="http://schemas.microsoft.com/office/drawing/2014/main" id="{892AB06A-B58F-4A1A-9D20-B31566BEED30}"/>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8" name="TextBox 17">
            <a:extLst>
              <a:ext uri="{FF2B5EF4-FFF2-40B4-BE49-F238E27FC236}">
                <a16:creationId xmlns:a16="http://schemas.microsoft.com/office/drawing/2014/main" id="{5864BD9E-9AAC-48B1-B117-D68364688455}"/>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9" name="TextBox 18">
            <a:extLst>
              <a:ext uri="{FF2B5EF4-FFF2-40B4-BE49-F238E27FC236}">
                <a16:creationId xmlns:a16="http://schemas.microsoft.com/office/drawing/2014/main" id="{47ECCA69-8C97-44AB-BF6D-FAAF13B2E323}"/>
              </a:ext>
            </a:extLst>
          </p:cNvPr>
          <p:cNvSpPr txBox="1"/>
          <p:nvPr/>
        </p:nvSpPr>
        <p:spPr>
          <a:xfrm>
            <a:off x="20247" y="131712"/>
            <a:ext cx="4867086" cy="584775"/>
          </a:xfrm>
          <a:prstGeom prst="rect">
            <a:avLst/>
          </a:prstGeom>
          <a:noFill/>
        </p:spPr>
        <p:txBody>
          <a:bodyPr wrap="square" rtlCol="0">
            <a:spAutoFit/>
          </a:bodyPr>
          <a:lstStyle/>
          <a:p>
            <a:r>
              <a:rPr lang="en-US" sz="3200"/>
              <a:t>What should Region B see? </a:t>
            </a:r>
          </a:p>
        </p:txBody>
      </p:sp>
      <p:sp>
        <p:nvSpPr>
          <p:cNvPr id="20" name="TextBox 19">
            <a:extLst>
              <a:ext uri="{FF2B5EF4-FFF2-40B4-BE49-F238E27FC236}">
                <a16:creationId xmlns:a16="http://schemas.microsoft.com/office/drawing/2014/main" id="{07215200-6F9E-43F6-9E43-DD4D184371BB}"/>
              </a:ext>
            </a:extLst>
          </p:cNvPr>
          <p:cNvSpPr txBox="1"/>
          <p:nvPr/>
        </p:nvSpPr>
        <p:spPr>
          <a:xfrm>
            <a:off x="5120905" y="186044"/>
            <a:ext cx="7354734" cy="830997"/>
          </a:xfrm>
          <a:prstGeom prst="rect">
            <a:avLst/>
          </a:prstGeom>
          <a:noFill/>
        </p:spPr>
        <p:txBody>
          <a:bodyPr wrap="square" rtlCol="0">
            <a:spAutoFit/>
          </a:bodyPr>
          <a:lstStyle/>
          <a:p>
            <a:r>
              <a:rPr lang="en-US" sz="2400"/>
              <a:t>See 5: (prioritize availability)</a:t>
            </a:r>
          </a:p>
          <a:p>
            <a:r>
              <a:rPr lang="en-US" sz="2400"/>
              <a:t>Go offline until network is back: (prioritize consistency</a:t>
            </a:r>
          </a:p>
        </p:txBody>
      </p:sp>
    </p:spTree>
    <p:extLst>
      <p:ext uri="{BB962C8B-B14F-4D97-AF65-F5344CB8AC3E}">
        <p14:creationId xmlns:p14="http://schemas.microsoft.com/office/powerpoint/2010/main" val="8415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30482977"/>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39400904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1075154" y="5604821"/>
            <a:ext cx="1083264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71C1A4-EE83-42D7-9838-956C0112409F}"/>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3" name="TextBox 12">
            <a:extLst>
              <a:ext uri="{FF2B5EF4-FFF2-40B4-BE49-F238E27FC236}">
                <a16:creationId xmlns:a16="http://schemas.microsoft.com/office/drawing/2014/main" id="{0E529416-BB81-4CF3-A396-A3332ABE4087}"/>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4" name="TextBox 13">
            <a:extLst>
              <a:ext uri="{FF2B5EF4-FFF2-40B4-BE49-F238E27FC236}">
                <a16:creationId xmlns:a16="http://schemas.microsoft.com/office/drawing/2014/main" id="{5ADCFA74-2B26-4F57-A47A-095896025320}"/>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5" name="TextBox 14">
            <a:extLst>
              <a:ext uri="{FF2B5EF4-FFF2-40B4-BE49-F238E27FC236}">
                <a16:creationId xmlns:a16="http://schemas.microsoft.com/office/drawing/2014/main" id="{B19C5353-CA01-4E5D-8D83-5FC05DBF6290}"/>
              </a:ext>
            </a:extLst>
          </p:cNvPr>
          <p:cNvSpPr txBox="1"/>
          <p:nvPr/>
        </p:nvSpPr>
        <p:spPr>
          <a:xfrm>
            <a:off x="466914" y="255971"/>
            <a:ext cx="11507372" cy="584775"/>
          </a:xfrm>
          <a:prstGeom prst="rect">
            <a:avLst/>
          </a:prstGeom>
          <a:noFill/>
        </p:spPr>
        <p:txBody>
          <a:bodyPr wrap="square" rtlCol="0">
            <a:spAutoFit/>
          </a:bodyPr>
          <a:lstStyle/>
          <a:p>
            <a:r>
              <a:rPr lang="en-US" sz="3200"/>
              <a:t>Region A updates 5-&gt;6, replicates to region C</a:t>
            </a:r>
          </a:p>
        </p:txBody>
      </p:sp>
    </p:spTree>
    <p:extLst>
      <p:ext uri="{BB962C8B-B14F-4D97-AF65-F5344CB8AC3E}">
        <p14:creationId xmlns:p14="http://schemas.microsoft.com/office/powerpoint/2010/main" val="3938793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218844" y="5561429"/>
            <a:ext cx="318548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C: What is the value?</a:t>
            </a:r>
          </a:p>
        </p:txBody>
      </p:sp>
      <p:sp>
        <p:nvSpPr>
          <p:cNvPr id="12" name="TextBox 11">
            <a:extLst>
              <a:ext uri="{FF2B5EF4-FFF2-40B4-BE49-F238E27FC236}">
                <a16:creationId xmlns:a16="http://schemas.microsoft.com/office/drawing/2014/main" id="{59751AA2-C146-4F62-8CDA-DD8DC1A43537}"/>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6" name="TextBox 15">
            <a:extLst>
              <a:ext uri="{FF2B5EF4-FFF2-40B4-BE49-F238E27FC236}">
                <a16:creationId xmlns:a16="http://schemas.microsoft.com/office/drawing/2014/main" id="{AAE0DD0B-78E0-4B29-B8D2-76C30A39CDE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7" name="TextBox 16">
            <a:extLst>
              <a:ext uri="{FF2B5EF4-FFF2-40B4-BE49-F238E27FC236}">
                <a16:creationId xmlns:a16="http://schemas.microsoft.com/office/drawing/2014/main" id="{2B111BE9-FFB6-4C1A-8F4E-E33EE5CE97F2}"/>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8" name="TextBox 17">
            <a:extLst>
              <a:ext uri="{FF2B5EF4-FFF2-40B4-BE49-F238E27FC236}">
                <a16:creationId xmlns:a16="http://schemas.microsoft.com/office/drawing/2014/main" id="{68B1CC8C-F227-4C42-AB72-AA4F528B5AAE}"/>
              </a:ext>
            </a:extLst>
          </p:cNvPr>
          <p:cNvSpPr txBox="1"/>
          <p:nvPr/>
        </p:nvSpPr>
        <p:spPr>
          <a:xfrm>
            <a:off x="203696" y="287423"/>
            <a:ext cx="11988304" cy="584775"/>
          </a:xfrm>
          <a:prstGeom prst="rect">
            <a:avLst/>
          </a:prstGeom>
          <a:noFill/>
        </p:spPr>
        <p:txBody>
          <a:bodyPr wrap="square" rtlCol="0">
            <a:spAutoFit/>
          </a:bodyPr>
          <a:lstStyle/>
          <a:p>
            <a:r>
              <a:rPr lang="en-US" sz="3200"/>
              <a:t>Region A updates 5-&gt;6, replicates to region C. </a:t>
            </a:r>
            <a:r>
              <a:rPr lang="en-US" sz="3200">
                <a:solidFill>
                  <a:schemeClr val="accent1"/>
                </a:solidFill>
              </a:rPr>
              <a:t>What value does B see?</a:t>
            </a:r>
          </a:p>
        </p:txBody>
      </p:sp>
    </p:spTree>
    <p:extLst>
      <p:ext uri="{BB962C8B-B14F-4D97-AF65-F5344CB8AC3E}">
        <p14:creationId xmlns:p14="http://schemas.microsoft.com/office/powerpoint/2010/main" val="933261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A: What is the value?</a:t>
            </a:r>
          </a:p>
        </p:txBody>
      </p:sp>
      <p:sp>
        <p:nvSpPr>
          <p:cNvPr id="12" name="TextBox 11">
            <a:extLst>
              <a:ext uri="{FF2B5EF4-FFF2-40B4-BE49-F238E27FC236}">
                <a16:creationId xmlns:a16="http://schemas.microsoft.com/office/drawing/2014/main" id="{40E684FE-D66D-4F46-AB8D-7306BB5B94FA}"/>
              </a:ext>
            </a:extLst>
          </p:cNvPr>
          <p:cNvSpPr txBox="1"/>
          <p:nvPr/>
        </p:nvSpPr>
        <p:spPr>
          <a:xfrm>
            <a:off x="5710334" y="34652"/>
            <a:ext cx="7354734" cy="830997"/>
          </a:xfrm>
          <a:prstGeom prst="rect">
            <a:avLst/>
          </a:prstGeom>
          <a:noFill/>
        </p:spPr>
        <p:txBody>
          <a:bodyPr wrap="square" rtlCol="0">
            <a:spAutoFit/>
          </a:bodyPr>
          <a:lstStyle/>
          <a:p>
            <a:r>
              <a:rPr lang="en-US" sz="2400"/>
              <a:t>See 5 immediately: (prioritize latency)</a:t>
            </a:r>
          </a:p>
          <a:p>
            <a:r>
              <a:rPr lang="en-US" sz="2400"/>
              <a:t>Wait for 6 to propagate: (prioritize consistency</a:t>
            </a:r>
          </a:p>
        </p:txBody>
      </p:sp>
      <p:sp>
        <p:nvSpPr>
          <p:cNvPr id="16" name="TextBox 15">
            <a:extLst>
              <a:ext uri="{FF2B5EF4-FFF2-40B4-BE49-F238E27FC236}">
                <a16:creationId xmlns:a16="http://schemas.microsoft.com/office/drawing/2014/main" id="{BA4CE30D-D6E1-4744-AEE1-39FCFF55738D}"/>
              </a:ext>
            </a:extLst>
          </p:cNvPr>
          <p:cNvSpPr txBox="1"/>
          <p:nvPr/>
        </p:nvSpPr>
        <p:spPr>
          <a:xfrm>
            <a:off x="203696" y="287423"/>
            <a:ext cx="11988304" cy="584775"/>
          </a:xfrm>
          <a:prstGeom prst="rect">
            <a:avLst/>
          </a:prstGeom>
          <a:noFill/>
        </p:spPr>
        <p:txBody>
          <a:bodyPr wrap="square" rtlCol="0">
            <a:spAutoFit/>
          </a:bodyPr>
          <a:lstStyle/>
          <a:p>
            <a:r>
              <a:rPr lang="en-US" sz="3200">
                <a:solidFill>
                  <a:schemeClr val="accent1"/>
                </a:solidFill>
              </a:rPr>
              <a:t>What value does B see?</a:t>
            </a:r>
          </a:p>
        </p:txBody>
      </p:sp>
    </p:spTree>
    <p:extLst>
      <p:ext uri="{BB962C8B-B14F-4D97-AF65-F5344CB8AC3E}">
        <p14:creationId xmlns:p14="http://schemas.microsoft.com/office/powerpoint/2010/main" val="39129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4154831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4788"/>
            <a:ext cx="9732962" cy="985837"/>
          </a:xfrm>
        </p:spPr>
        <p:txBody>
          <a:bodyPr>
            <a:normAutofit/>
          </a:bodyPr>
          <a:lstStyle/>
          <a:p>
            <a:r>
              <a:rPr lang="en-US" dirty="0">
                <a:latin typeface="Arial" panose="020B0604020202020204" pitchFamily="34" charset="0"/>
                <a:cs typeface="Arial" panose="020B0604020202020204" pitchFamily="34" charset="0"/>
              </a:rPr>
              <a:t>Programmable Data Consistency </a:t>
            </a:r>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Arial" panose="020B0604020202020204" pitchFamily="34" charset="0"/>
                <a:ea typeface="+mn-ea"/>
                <a:cs typeface="Arial" panose="020B0604020202020204"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51307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8C9AD198-07DE-4056-A3B5-DCED56D9E0A2}"/>
              </a:ext>
            </a:extLst>
          </p:cNvPr>
          <p:cNvGrpSpPr/>
          <p:nvPr>
            <p:custDataLst>
              <p:custData r:id="rId1"/>
            </p:custDataLst>
          </p:nvPr>
        </p:nvGrpSpPr>
        <p:grpSpPr>
          <a:xfrm>
            <a:off x="4334430" y="2933407"/>
            <a:ext cx="8287911" cy="3663480"/>
            <a:chOff x="4084637" y="3408629"/>
            <a:chExt cx="9017707" cy="3986070"/>
          </a:xfrm>
        </p:grpSpPr>
        <p:pic>
          <p:nvPicPr>
            <p:cNvPr id="9" name="Picture 8">
              <a:extLst>
                <a:ext uri="{FF2B5EF4-FFF2-40B4-BE49-F238E27FC236}">
                  <a16:creationId xmlns:a16="http://schemas.microsoft.com/office/drawing/2014/main" id="{8936F497-6B57-4DE0-A0B6-D2FECA029989}"/>
                </a:ext>
              </a:extLst>
            </p:cNvPr>
            <p:cNvPicPr>
              <a:picLocks noChangeAspect="1"/>
            </p:cNvPicPr>
            <p:nvPr/>
          </p:nvPicPr>
          <p:blipFill>
            <a:blip r:embed="rId3"/>
            <a:stretch>
              <a:fillRect/>
            </a:stretch>
          </p:blipFill>
          <p:spPr>
            <a:xfrm>
              <a:off x="5125102" y="3696582"/>
              <a:ext cx="6917962" cy="3698117"/>
            </a:xfrm>
            <a:prstGeom prst="rect">
              <a:avLst/>
            </a:prstGeom>
          </p:spPr>
        </p:pic>
        <p:pic>
          <p:nvPicPr>
            <p:cNvPr id="10" name="Picture 9">
              <a:extLst>
                <a:ext uri="{FF2B5EF4-FFF2-40B4-BE49-F238E27FC236}">
                  <a16:creationId xmlns:a16="http://schemas.microsoft.com/office/drawing/2014/main" id="{5F265DE7-39F7-40F4-A1D6-679BD0237C52}"/>
                </a:ext>
              </a:extLst>
            </p:cNvPr>
            <p:cNvPicPr>
              <a:picLocks noChangeAspect="1"/>
            </p:cNvPicPr>
            <p:nvPr/>
          </p:nvPicPr>
          <p:blipFill rotWithShape="1">
            <a:blip r:embed="rId4"/>
            <a:srcRect b="35324"/>
            <a:stretch/>
          </p:blipFill>
          <p:spPr>
            <a:xfrm>
              <a:off x="4084637" y="3408629"/>
              <a:ext cx="9017707" cy="3354853"/>
            </a:xfrm>
            <a:prstGeom prst="rect">
              <a:avLst/>
            </a:prstGeom>
          </p:spPr>
        </p:pic>
      </p:grpSp>
      <p:sp>
        <p:nvSpPr>
          <p:cNvPr id="27" name="Text Placeholder 9">
            <a:extLst>
              <a:ext uri="{FF2B5EF4-FFF2-40B4-BE49-F238E27FC236}">
                <a16:creationId xmlns:a16="http://schemas.microsoft.com/office/drawing/2014/main" id="{B33E2B9A-6F24-4640-A615-AEFC8671BA3F}"/>
              </a:ext>
            </a:extLst>
          </p:cNvPr>
          <p:cNvSpPr txBox="1">
            <a:spLocks/>
          </p:cNvSpPr>
          <p:nvPr/>
        </p:nvSpPr>
        <p:spPr>
          <a:xfrm>
            <a:off x="0" y="1531474"/>
            <a:ext cx="6608763" cy="455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551"/>
              </a:spcAft>
              <a:buFont typeface="Arial" panose="020B0604020202020204" pitchFamily="34" charset="0"/>
              <a:buNone/>
            </a:pPr>
            <a:r>
              <a:rPr lang="en-US" sz="2400" dirty="0">
                <a:latin typeface="Arial" panose="020B0604020202020204" pitchFamily="34" charset="0"/>
                <a:cs typeface="Arial" panose="020B0604020202020204" pitchFamily="34" charset="0"/>
              </a:rPr>
              <a:t>Intuitive programming model</a:t>
            </a:r>
          </a:p>
          <a:p>
            <a:pPr lvl="1">
              <a:spcAft>
                <a:spcPts val="551"/>
              </a:spcAft>
            </a:pPr>
            <a:r>
              <a:rPr lang="en-US" sz="2000" dirty="0">
                <a:latin typeface="Arial" panose="020B0604020202020204" pitchFamily="34" charset="0"/>
                <a:cs typeface="Arial" panose="020B0604020202020204" pitchFamily="34" charset="0"/>
              </a:rPr>
              <a:t>5 Well-defined, consistency models</a:t>
            </a:r>
          </a:p>
          <a:p>
            <a:pPr lvl="1">
              <a:spcAft>
                <a:spcPts val="1655"/>
              </a:spcAft>
            </a:pPr>
            <a:r>
              <a:rPr lang="en-US" sz="2000" dirty="0">
                <a:latin typeface="Arial" panose="020B0604020202020204" pitchFamily="34" charset="0"/>
                <a:cs typeface="Arial" panose="020B0604020202020204" pitchFamily="34" charset="0"/>
              </a:rPr>
              <a:t>Overridable on a per-request basis</a:t>
            </a:r>
          </a:p>
          <a:p>
            <a:pPr>
              <a:spcAft>
                <a:spcPts val="551"/>
              </a:spcAft>
            </a:pPr>
            <a:endParaRPr lang="en-US" sz="2400" b="1" dirty="0">
              <a:latin typeface="Arial" panose="020B0604020202020204" pitchFamily="34" charset="0"/>
              <a:cs typeface="Arial" panose="020B0604020202020204" pitchFamily="34" charset="0"/>
            </a:endParaRPr>
          </a:p>
          <a:p>
            <a:pPr>
              <a:spcAft>
                <a:spcPts val="551"/>
              </a:spcAft>
            </a:pPr>
            <a:r>
              <a:rPr lang="en-US" sz="2400" dirty="0">
                <a:latin typeface="Arial" panose="020B0604020202020204" pitchFamily="34" charset="0"/>
                <a:cs typeface="Arial" panose="020B0604020202020204" pitchFamily="34" charset="0"/>
              </a:rPr>
              <a:t>Clear tradeoffs</a:t>
            </a:r>
          </a:p>
          <a:p>
            <a:pPr>
              <a:spcAft>
                <a:spcPts val="551"/>
              </a:spcAft>
            </a:pPr>
            <a:r>
              <a:rPr lang="en-US" sz="2400" dirty="0">
                <a:latin typeface="Arial" panose="020B0604020202020204" pitchFamily="34" charset="0"/>
                <a:cs typeface="Arial" panose="020B0604020202020204" pitchFamily="34" charset="0"/>
              </a:rPr>
              <a:t>Latency </a:t>
            </a:r>
          </a:p>
          <a:p>
            <a:pPr>
              <a:spcAft>
                <a:spcPts val="551"/>
              </a:spcAft>
            </a:pPr>
            <a:r>
              <a:rPr lang="en-US" sz="2400" dirty="0">
                <a:latin typeface="Arial" panose="020B0604020202020204" pitchFamily="34" charset="0"/>
                <a:cs typeface="Arial" panose="020B0604020202020204" pitchFamily="34" charset="0"/>
              </a:rPr>
              <a:t>Availability </a:t>
            </a:r>
          </a:p>
          <a:p>
            <a:pPr>
              <a:spcAft>
                <a:spcPts val="551"/>
              </a:spcAft>
            </a:pPr>
            <a:r>
              <a:rPr lang="en-US" sz="2400" dirty="0">
                <a:latin typeface="Arial" panose="020B0604020202020204" pitchFamily="34" charset="0"/>
                <a:cs typeface="Arial" panose="020B0604020202020204" pitchFamily="34" charset="0"/>
              </a:rPr>
              <a:t>Throughput</a:t>
            </a: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76E4E6D-A638-4E00-B649-87FABAC7FA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spTree>
    <p:extLst>
      <p:ext uri="{BB962C8B-B14F-4D97-AF65-F5344CB8AC3E}">
        <p14:creationId xmlns:p14="http://schemas.microsoft.com/office/powerpoint/2010/main" val="2981903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389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pic>
        <p:nvPicPr>
          <p:cNvPr id="11" name="Picture 2" descr="Azure Cosmos DB offers multiple, well defined (relaxed) consistency models to choose from">
            <a:extLst>
              <a:ext uri="{FF2B5EF4-FFF2-40B4-BE49-F238E27FC236}">
                <a16:creationId xmlns:a16="http://schemas.microsoft.com/office/drawing/2014/main" id="{87ED9C64-78C5-4B10-84FD-5734DAD2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5485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graphicFrame>
        <p:nvGraphicFramePr>
          <p:cNvPr id="5" name="Table 4">
            <a:extLst>
              <a:ext uri="{FF2B5EF4-FFF2-40B4-BE49-F238E27FC236}">
                <a16:creationId xmlns:a16="http://schemas.microsoft.com/office/drawing/2014/main" id="{DA91ACE0-0917-4B04-977C-B8BC4925114A}"/>
              </a:ext>
            </a:extLst>
          </p:cNvPr>
          <p:cNvGraphicFramePr>
            <a:graphicFrameLocks noGrp="1"/>
          </p:cNvGraphicFramePr>
          <p:nvPr>
            <p:extLst>
              <p:ext uri="{D42A27DB-BD31-4B8C-83A1-F6EECF244321}">
                <p14:modId xmlns:p14="http://schemas.microsoft.com/office/powerpoint/2010/main" val="57963935"/>
              </p:ext>
            </p:extLst>
          </p:nvPr>
        </p:nvGraphicFramePr>
        <p:xfrm>
          <a:off x="212221" y="1747674"/>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dirty="0">
                          <a:solidFill>
                            <a:schemeClr val="tx1"/>
                          </a:solidFill>
                          <a:effectLst/>
                          <a:latin typeface="Arial" panose="020B0604020202020204" pitchFamily="34" charset="0"/>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solidFill>
                            <a:schemeClr val="tx1"/>
                          </a:solidFill>
                          <a:effectLst/>
                          <a:latin typeface="Arial" panose="020B0604020202020204" pitchFamily="34" charset="0"/>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dirty="0">
                          <a:effectLst/>
                          <a:latin typeface="Arial" panose="020B0604020202020204" pitchFamily="34" charset="0"/>
                          <a:cs typeface="Arial" panose="020B0604020202020204" pitchFamily="34" charset="0"/>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effectLst/>
                          <a:latin typeface="Arial" panose="020B0604020202020204" pitchFamily="34" charset="0"/>
                          <a:cs typeface="Arial" panose="020B0604020202020204" pitchFamily="34" charset="0"/>
                        </a:rPr>
                        <a:t>Linearizability (once operation is complete, it </a:t>
                      </a:r>
                      <a:r>
                        <a:rPr lang="en-US" b="0" u="none">
                          <a:effectLst/>
                          <a:latin typeface="Arial" panose="020B0604020202020204" pitchFamily="34" charset="0"/>
                          <a:cs typeface="Arial" panose="020B0604020202020204" pitchFamily="34" charset="0"/>
                        </a:rPr>
                        <a:t>will</a:t>
                      </a:r>
                      <a:r>
                        <a:rPr lang="en-US">
                          <a:effectLst/>
                          <a:latin typeface="Arial" panose="020B0604020202020204" pitchFamily="34" charset="0"/>
                          <a:cs typeface="Arial" panose="020B0604020202020204" pitchFamily="34" charset="0"/>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dirty="0">
                          <a:effectLst/>
                          <a:latin typeface="Arial" panose="020B0604020202020204" pitchFamily="34" charset="0"/>
                          <a:cs typeface="Arial" panose="020B0604020202020204" pitchFamily="34" charset="0"/>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Reads lag behind writes by at most k prefixes or t interval</a:t>
                      </a:r>
                    </a:p>
                    <a:p>
                      <a:pPr fontAlgn="t"/>
                      <a:r>
                        <a:rPr lang="en-US" dirty="0">
                          <a:effectLst/>
                          <a:latin typeface="Arial" panose="020B0604020202020204" pitchFamily="34" charset="0"/>
                          <a:cs typeface="Arial" panose="020B0604020202020204" pitchFamily="34" charset="0"/>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a:effectLst/>
                          <a:latin typeface="Arial" panose="020B0604020202020204" pitchFamily="34" charset="0"/>
                          <a:cs typeface="Arial" panose="020B0604020202020204" pitchFamily="34" charset="0"/>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Within a session: monotonic reads, monotonic writes, read-your-writes, write-follows-reads</a:t>
                      </a:r>
                    </a:p>
                    <a:p>
                      <a:pPr fontAlgn="t"/>
                      <a:r>
                        <a:rPr lang="en-US" dirty="0">
                          <a:effectLst/>
                          <a:latin typeface="Arial" panose="020B0604020202020204" pitchFamily="34" charset="0"/>
                          <a:cs typeface="Arial" panose="020B0604020202020204" pitchFamily="34" charset="0"/>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a:effectLst/>
                          <a:latin typeface="Arial" panose="020B0604020202020204" pitchFamily="34" charset="0"/>
                          <a:cs typeface="Arial" panose="020B0604020202020204" pitchFamily="34" charset="0"/>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latin typeface="Arial" panose="020B0604020202020204" pitchFamily="34" charset="0"/>
                          <a:cs typeface="Arial" panose="020B0604020202020204" pitchFamily="34" charset="0"/>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2085499041"/>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31929848"/>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376609" y="1502631"/>
            <a:ext cx="1013097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a:defRPr/>
            </a:pPr>
            <a:r>
              <a:rPr lang="en-US" altLang="en-US" sz="2400" dirty="0">
                <a:solidFill>
                  <a:prstClr val="black"/>
                </a:solidFill>
                <a:latin typeface="Arial" panose="020B0604020202020204" pitchFamily="34" charset="0"/>
              </a:rPr>
              <a:t>Session is controlled using a “session token”. – </a:t>
            </a:r>
            <a:r>
              <a:rPr lang="en-US" altLang="en-US" sz="2400" dirty="0">
                <a:solidFill>
                  <a:schemeClr val="accent1"/>
                </a:solidFill>
                <a:latin typeface="Arial" panose="020B0604020202020204" pitchFamily="34" charset="0"/>
              </a:rPr>
              <a:t>Read your own writes within a session</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Session tokens are automatically cached by the Client SDK</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Can be pulled out and used to override other requests (to preserve session between multiple clients)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Session Consistency</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611" y="4189122"/>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785261" y="4189122"/>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Rectangle 3">
            <a:extLst>
              <a:ext uri="{FF2B5EF4-FFF2-40B4-BE49-F238E27FC236}">
                <a16:creationId xmlns:a16="http://schemas.microsoft.com/office/drawing/2014/main" id="{0D17D48D-3484-4F34-8C1F-0729D50DC80D}"/>
              </a:ext>
            </a:extLst>
          </p:cNvPr>
          <p:cNvSpPr>
            <a:spLocks noChangeArrowheads="1"/>
          </p:cNvSpPr>
          <p:nvPr/>
        </p:nvSpPr>
        <p:spPr bwMode="auto">
          <a:xfrm>
            <a:off x="376609" y="3429000"/>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response.SessionToken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highlight>
                  <a:srgbClr val="FFFF00"/>
                </a:highligh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943622124"/>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478239"/>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C1E4F59-A747-475B-A951-2AF42140F335}"/>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Relaxing Consistency</a:t>
            </a:r>
          </a:p>
        </p:txBody>
      </p:sp>
      <p:pic>
        <p:nvPicPr>
          <p:cNvPr id="3" name="Picture 2" descr="Azure Cosmos DB offers multiple, well defined (relaxed) consistency models to choose from">
            <a:extLst>
              <a:ext uri="{FF2B5EF4-FFF2-40B4-BE49-F238E27FC236}">
                <a16:creationId xmlns:a16="http://schemas.microsoft.com/office/drawing/2014/main" id="{BAACEE60-6FB6-4ABD-8128-308F1ED32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18" y="4223590"/>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D14371-B8EC-4547-B62D-7B6ED027EDDA}"/>
              </a:ext>
            </a:extLst>
          </p:cNvPr>
          <p:cNvSpPr/>
          <p:nvPr/>
        </p:nvSpPr>
        <p:spPr>
          <a:xfrm>
            <a:off x="8476189" y="4223590"/>
            <a:ext cx="966649" cy="149296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D65B8D81-354A-46BA-813D-3B91EBD0BA1D}"/>
              </a:ext>
            </a:extLst>
          </p:cNvPr>
          <p:cNvSpPr txBox="1"/>
          <p:nvPr/>
        </p:nvSpPr>
        <p:spPr>
          <a:xfrm>
            <a:off x="345708" y="2273036"/>
            <a:ext cx="5750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2">
            <a:extLst>
              <a:ext uri="{FF2B5EF4-FFF2-40B4-BE49-F238E27FC236}">
                <a16:creationId xmlns:a16="http://schemas.microsoft.com/office/drawing/2014/main" id="{55DE41E1-8921-42FC-9188-03187C72EC8E}"/>
              </a:ext>
            </a:extLst>
          </p:cNvPr>
          <p:cNvSpPr>
            <a:spLocks noChangeArrowheads="1"/>
          </p:cNvSpPr>
          <p:nvPr/>
        </p:nvSpPr>
        <p:spPr bwMode="auto">
          <a:xfrm>
            <a:off x="993164" y="2971314"/>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3737835"/>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B10ECA-6485-4938-AE4F-490F0BBEFF04}"/>
              </a:ext>
            </a:extLst>
          </p:cNvPr>
          <p:cNvSpPr>
            <a:spLocks noGrp="1"/>
          </p:cNvSpPr>
          <p:nvPr>
            <p:ph type="title"/>
          </p:nvPr>
        </p:nvSpPr>
        <p:spPr/>
        <p:txBody>
          <a:bodyPr/>
          <a:lstStyle/>
          <a:p>
            <a:r>
              <a:rPr lang="en-US"/>
              <a:t>Music notes visualization</a:t>
            </a:r>
          </a:p>
        </p:txBody>
      </p:sp>
    </p:spTree>
    <p:extLst>
      <p:ext uri="{BB962C8B-B14F-4D97-AF65-F5344CB8AC3E}">
        <p14:creationId xmlns:p14="http://schemas.microsoft.com/office/powerpoint/2010/main" val="336915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Arial" panose="020B0604020202020204" pitchFamily="34" charset="0"/>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1689B-3C73-4123-B336-FFD938EEEFE9}"/>
              </a:ext>
            </a:extLst>
          </p:cNvPr>
          <p:cNvPicPr>
            <a:picLocks noChangeAspect="1"/>
          </p:cNvPicPr>
          <p:nvPr/>
        </p:nvPicPr>
        <p:blipFill>
          <a:blip r:embed="rId3"/>
          <a:stretch>
            <a:fillRect/>
          </a:stretch>
        </p:blipFill>
        <p:spPr>
          <a:xfrm>
            <a:off x="418643" y="142110"/>
            <a:ext cx="11354714" cy="6358917"/>
          </a:xfrm>
          <a:prstGeom prst="rect">
            <a:avLst/>
          </a:prstGeom>
          <a:solidFill>
            <a:schemeClr val="bg2"/>
          </a:solidFill>
        </p:spPr>
      </p:pic>
    </p:spTree>
    <p:extLst>
      <p:ext uri="{BB962C8B-B14F-4D97-AF65-F5344CB8AC3E}">
        <p14:creationId xmlns:p14="http://schemas.microsoft.com/office/powerpoint/2010/main" val="17660051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B91FE3C-04DD-4648-ADA0-5B0C90DCA770}"/>
              </a:ext>
            </a:extLst>
          </p:cNvPr>
          <p:cNvSpPr txBox="1"/>
          <p:nvPr/>
        </p:nvSpPr>
        <p:spPr>
          <a:xfrm>
            <a:off x="4836001" y="2963696"/>
            <a:ext cx="6390000"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Database has 1 or more containers</a:t>
            </a:r>
          </a:p>
        </p:txBody>
      </p:sp>
    </p:spTree>
    <p:extLst>
      <p:ext uri="{BB962C8B-B14F-4D97-AF65-F5344CB8AC3E}">
        <p14:creationId xmlns:p14="http://schemas.microsoft.com/office/powerpoint/2010/main" val="1654548421"/>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a:t>
            </a:r>
          </a:p>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4000" spc="-100" dirty="0">
                <a:solidFill>
                  <a:schemeClr val="tx1"/>
                </a:solidFill>
                <a:latin typeface="Arial" panose="020B0604020202020204" pitchFamily="34" charset="0"/>
                <a:cs typeface="Arial" panose="020B0604020202020204" pitchFamily="34" charset="0"/>
              </a:rPr>
              <a:t>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defTabSz="914367"/>
              <a:r>
                <a:rPr lang="en-US" dirty="0">
                  <a:solidFill>
                    <a:srgbClr val="353535"/>
                  </a:solidFill>
                  <a:latin typeface="Arial" panose="020B0604020202020204" pitchFamily="34" charset="0"/>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algn="ctr" defTabSz="857085"/>
            <a:r>
              <a:rPr lang="en-US" sz="4962" dirty="0">
                <a:ln w="0"/>
                <a:solidFill>
                  <a:srgbClr val="000000"/>
                </a:solidFill>
                <a:effectLst>
                  <a:outerShdw blurRad="38100" dist="19050" dir="2700000" algn="tl" rotWithShape="0">
                    <a:srgbClr val="000000">
                      <a:alpha val="40000"/>
                    </a:srgbClr>
                  </a:outerShdw>
                </a:effectLst>
                <a:latin typeface="Arial" panose="020B0604020202020204" pitchFamily="34" charset="0"/>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5" name="Text Placeholder 2">
            <a:extLst>
              <a:ext uri="{FF2B5EF4-FFF2-40B4-BE49-F238E27FC236}">
                <a16:creationId xmlns:a16="http://schemas.microsoft.com/office/drawing/2014/main" id="{6B632669-9B5A-4583-BBE8-0DF5999C9A61}"/>
              </a:ext>
            </a:extLst>
          </p:cNvPr>
          <p:cNvSpPr>
            <a:spLocks noGrp="1"/>
          </p:cNvSpPr>
          <p:nvPr>
            <p:ph type="body" sz="quarter" idx="10"/>
          </p:nvPr>
        </p:nvSpPr>
        <p:spPr>
          <a:xfrm>
            <a:off x="633457" y="1749892"/>
            <a:ext cx="10925086" cy="369332"/>
          </a:xfrm>
        </p:spPr>
        <p:txBody>
          <a:bodyPr/>
          <a:lstStyle/>
          <a:p>
            <a:r>
              <a:rPr lang="en-US" sz="2000" dirty="0"/>
              <a:t>3 Materialized View </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extLst>
              <p:ext uri="{D42A27DB-BD31-4B8C-83A1-F6EECF244321}">
                <p14:modId xmlns:p14="http://schemas.microsoft.com/office/powerpoint/2010/main" val="1963669090"/>
              </p:ext>
            </p:extLst>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r>
              <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2"/>
          <a:stretch>
            <a:fillRect/>
          </a:stretch>
        </p:blipFill>
        <p:spPr>
          <a:xfrm>
            <a:off x="1645859" y="3132585"/>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293609" y="3220966"/>
            <a:ext cx="1789937"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3"/>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extLst>
              <p:ext uri="{D42A27DB-BD31-4B8C-83A1-F6EECF244321}">
                <p14:modId xmlns:p14="http://schemas.microsoft.com/office/powerpoint/2010/main" val="1287882327"/>
              </p:ext>
            </p:extLst>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defTabSz="857085">
              <a:lnSpc>
                <a:spcPct val="90000"/>
              </a:lnSpc>
              <a:spcAft>
                <a:spcPts val="551"/>
              </a:spcAft>
            </a:pPr>
            <a:r>
              <a:rPr lang="en-US" sz="1655" dirty="0">
                <a:gradFill>
                  <a:gsLst>
                    <a:gs pos="2917">
                      <a:srgbClr val="000000"/>
                    </a:gs>
                    <a:gs pos="30000">
                      <a:srgbClr val="000000"/>
                    </a:gs>
                  </a:gsLst>
                  <a:lin ang="5400000" scaled="0"/>
                </a:gradFill>
                <a:latin typeface="Arial" panose="020B0604020202020204" pitchFamily="34" charset="0"/>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2"/>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3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extLst>
              <p:ext uri="{D42A27DB-BD31-4B8C-83A1-F6EECF244321}">
                <p14:modId xmlns:p14="http://schemas.microsoft.com/office/powerpoint/2010/main" val="161136548"/>
              </p:ext>
            </p:extLst>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994-F457-47B3-BBA4-39D1E2365A8D}"/>
              </a:ext>
            </a:extLst>
          </p:cNvPr>
          <p:cNvSpPr>
            <a:spLocks noGrp="1"/>
          </p:cNvSpPr>
          <p:nvPr>
            <p:ph type="title"/>
          </p:nvPr>
        </p:nvSpPr>
        <p:spPr>
          <a:xfrm>
            <a:off x="838200" y="110680"/>
            <a:ext cx="10515600" cy="1325563"/>
          </a:xfrm>
        </p:spPr>
        <p:txBody>
          <a:bodyPr>
            <a:normAutofit/>
          </a:bodyPr>
          <a:lstStyle/>
          <a:p>
            <a:r>
              <a:rPr lang="en-US" sz="4000" dirty="0">
                <a:latin typeface="Arial" panose="020B0604020202020204" pitchFamily="34" charset="0"/>
                <a:cs typeface="Arial" panose="020B0604020202020204" pitchFamily="34" charset="0"/>
              </a:rPr>
              <a:t>Using the Change Feed Processor Library</a:t>
            </a:r>
          </a:p>
        </p:txBody>
      </p:sp>
      <p:sp>
        <p:nvSpPr>
          <p:cNvPr id="3" name="Text Placeholder 5">
            <a:extLst>
              <a:ext uri="{FF2B5EF4-FFF2-40B4-BE49-F238E27FC236}">
                <a16:creationId xmlns:a16="http://schemas.microsoft.com/office/drawing/2014/main" id="{A3A99102-9472-4260-A6D3-A3B4E0E08804}"/>
              </a:ext>
            </a:extLst>
          </p:cNvPr>
          <p:cNvSpPr>
            <a:spLocks noGrp="1"/>
          </p:cNvSpPr>
          <p:nvPr>
            <p:ph type="body" sz="quarter" idx="10"/>
          </p:nvPr>
        </p:nvSpPr>
        <p:spPr>
          <a:xfrm>
            <a:off x="136114" y="1913020"/>
            <a:ext cx="5290128" cy="3983616"/>
          </a:xfrm>
        </p:spPr>
        <p:txBody>
          <a:bodyPr/>
          <a:lstStyle/>
          <a:p>
            <a:pPr marL="342900" indent="-342900">
              <a:buFont typeface="Arial" panose="020B0604020202020204" pitchFamily="34" charset="0"/>
              <a:buChar char="•"/>
            </a:pPr>
            <a:r>
              <a:rPr lang="en-US" sz="2400" b="0" dirty="0"/>
              <a:t>Spin up instances of the processor  as needed</a:t>
            </a:r>
          </a:p>
          <a:p>
            <a:pPr marL="342900" indent="-342900">
              <a:buFont typeface="Arial" panose="020B0604020202020204" pitchFamily="34" charset="0"/>
              <a:buChar char="•"/>
            </a:pPr>
            <a:r>
              <a:rPr lang="en-US" sz="2400" b="0" dirty="0"/>
              <a:t>Each host has consumers = observer to implement</a:t>
            </a:r>
          </a:p>
          <a:p>
            <a:pPr marL="342900" indent="-342900">
              <a:buFont typeface="Arial" panose="020B0604020202020204" pitchFamily="34" charset="0"/>
              <a:buChar char="•"/>
            </a:pPr>
            <a:r>
              <a:rPr lang="en-US" sz="2400" b="0" dirty="0"/>
              <a:t>Each host assigns itself leases on partitions to monitor</a:t>
            </a:r>
          </a:p>
          <a:p>
            <a:pPr marL="342900" indent="-342900">
              <a:buFont typeface="Arial" panose="020B0604020202020204" pitchFamily="34" charset="0"/>
              <a:buChar char="•"/>
            </a:pPr>
            <a:r>
              <a:rPr lang="en-US" sz="2400" b="0" dirty="0"/>
              <a:t>On each change, logic in consumers gets triggered</a:t>
            </a:r>
          </a:p>
          <a:p>
            <a:pPr marL="342900" indent="-342900">
              <a:buFont typeface="Arial" panose="020B0604020202020204" pitchFamily="34" charset="0"/>
              <a:buChar char="•"/>
            </a:pPr>
            <a:r>
              <a:rPr lang="en-US" sz="2400" b="0" dirty="0"/>
              <a:t>1 lease collection stored in Cosmos DB</a:t>
            </a:r>
          </a:p>
          <a:p>
            <a:endParaRPr lang="en-US" sz="2400" b="0" dirty="0"/>
          </a:p>
          <a:p>
            <a:endParaRPr lang="en-US" sz="2400" b="0" dirty="0"/>
          </a:p>
          <a:p>
            <a:endParaRPr lang="en-US" sz="2400" b="0" dirty="0"/>
          </a:p>
          <a:p>
            <a:endParaRPr lang="en-US" sz="2400" dirty="0"/>
          </a:p>
        </p:txBody>
      </p:sp>
      <p:pic>
        <p:nvPicPr>
          <p:cNvPr id="4" name="Picture 3">
            <a:extLst>
              <a:ext uri="{FF2B5EF4-FFF2-40B4-BE49-F238E27FC236}">
                <a16:creationId xmlns:a16="http://schemas.microsoft.com/office/drawing/2014/main" id="{486C3B26-9F94-42C3-A331-36A30A5892A7}"/>
              </a:ext>
            </a:extLst>
          </p:cNvPr>
          <p:cNvPicPr>
            <a:picLocks noChangeAspect="1"/>
          </p:cNvPicPr>
          <p:nvPr/>
        </p:nvPicPr>
        <p:blipFill>
          <a:blip r:embed="rId2"/>
          <a:stretch>
            <a:fillRect/>
          </a:stretch>
        </p:blipFill>
        <p:spPr>
          <a:xfrm>
            <a:off x="5635280" y="1788538"/>
            <a:ext cx="6165670" cy="4232581"/>
          </a:xfrm>
          <a:prstGeom prst="rect">
            <a:avLst/>
          </a:prstGeom>
        </p:spPr>
      </p:pic>
    </p:spTree>
    <p:extLst>
      <p:ext uri="{BB962C8B-B14F-4D97-AF65-F5344CB8AC3E}">
        <p14:creationId xmlns:p14="http://schemas.microsoft.com/office/powerpoint/2010/main" val="1629628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sing the Azure Cosmos DB change feed processor host">
            <a:extLst>
              <a:ext uri="{FF2B5EF4-FFF2-40B4-BE49-F238E27FC236}">
                <a16:creationId xmlns:a16="http://schemas.microsoft.com/office/drawing/2014/main" id="{954076FD-1790-4F67-9982-215302647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32" y="528851"/>
            <a:ext cx="11026336" cy="580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9069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3600" dirty="0">
                <a:latin typeface="Arial" panose="020B0604020202020204" pitchFamily="34" charset="0"/>
                <a:cs typeface="Arial" panose="020B0604020202020204" pitchFamily="34" charset="0"/>
              </a:rPr>
              <a:t>Change Feed Processor – Interface Implementation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338889" y="1547137"/>
            <a:ext cx="5120908" cy="5491337"/>
          </a:xfrm>
        </p:spPr>
        <p:txBody>
          <a:bodyPr>
            <a:normAutofit/>
          </a:bodyPr>
          <a:lstStyle/>
          <a:p>
            <a:r>
              <a:rPr lang="en-US" dirty="0"/>
              <a:t>public class </a:t>
            </a:r>
            <a:r>
              <a:rPr lang="en-US" dirty="0" err="1"/>
              <a:t>DocumentFeedObserver</a:t>
            </a:r>
            <a:r>
              <a:rPr lang="en-US" dirty="0"/>
              <a:t> : </a:t>
            </a:r>
            <a:r>
              <a:rPr lang="en-US" dirty="0" err="1"/>
              <a:t>IChangeFeedObserver</a:t>
            </a:r>
            <a:endParaRPr lang="en-US" dirty="0"/>
          </a:p>
          <a:p>
            <a:r>
              <a:rPr lang="en-US" dirty="0"/>
              <a:t>{</a:t>
            </a:r>
          </a:p>
          <a:p>
            <a:pPr lvl="1"/>
            <a:r>
              <a:rPr lang="en-US" dirty="0"/>
              <a:t>...</a:t>
            </a:r>
          </a:p>
          <a:p>
            <a:pPr lvl="1"/>
            <a:r>
              <a:rPr lang="en-US" dirty="0"/>
              <a:t>public Task </a:t>
            </a:r>
            <a:r>
              <a:rPr lang="en-US" dirty="0" err="1"/>
              <a:t>IChangeFeedObserver.ProcessChangesAsync</a:t>
            </a:r>
            <a:r>
              <a:rPr lang="en-US" dirty="0"/>
              <a:t>(</a:t>
            </a:r>
            <a:r>
              <a:rPr lang="en-US" dirty="0" err="1"/>
              <a:t>ChangeFeedObserverContext</a:t>
            </a:r>
            <a:r>
              <a:rPr lang="en-US" dirty="0"/>
              <a:t> context, </a:t>
            </a:r>
            <a:r>
              <a:rPr lang="en-US" dirty="0" err="1"/>
              <a:t>IReadOnlyList</a:t>
            </a:r>
            <a:r>
              <a:rPr lang="en-US" dirty="0"/>
              <a:t>&lt;Document&gt; docs)</a:t>
            </a:r>
          </a:p>
          <a:p>
            <a:pPr lvl="1"/>
            <a:r>
              <a:rPr lang="en-US" dirty="0"/>
              <a:t>{</a:t>
            </a:r>
          </a:p>
          <a:p>
            <a:pPr lvl="1"/>
            <a:r>
              <a:rPr lang="en-US" dirty="0"/>
              <a:t>	</a:t>
            </a:r>
            <a:r>
              <a:rPr lang="en-US" dirty="0" err="1"/>
              <a:t>Console.WriteLine</a:t>
            </a:r>
            <a:r>
              <a:rPr lang="en-US" dirty="0"/>
              <a:t>("Change feed: {0} documents", </a:t>
            </a:r>
            <a:r>
              <a:rPr lang="en-US" dirty="0" err="1"/>
              <a:t>Interlocked.Add</a:t>
            </a:r>
            <a:r>
              <a:rPr lang="en-US" dirty="0"/>
              <a:t>(ref </a:t>
            </a:r>
            <a:r>
              <a:rPr lang="en-US" dirty="0" err="1"/>
              <a:t>totalDocs</a:t>
            </a:r>
            <a:r>
              <a:rPr lang="en-US" dirty="0"/>
              <a:t>, </a:t>
            </a:r>
            <a:r>
              <a:rPr lang="en-US" dirty="0" err="1"/>
              <a:t>docs.Count</a:t>
            </a:r>
            <a:r>
              <a:rPr lang="en-US" dirty="0"/>
              <a:t>));</a:t>
            </a:r>
          </a:p>
          <a:p>
            <a:pPr lvl="1"/>
            <a:r>
              <a:rPr lang="en-US" dirty="0"/>
              <a:t>	foreach(Document doc in docs)</a:t>
            </a:r>
          </a:p>
          <a:p>
            <a:pPr lvl="1"/>
            <a:r>
              <a:rPr lang="en-US" dirty="0"/>
              <a:t>	{</a:t>
            </a:r>
          </a:p>
          <a:p>
            <a:pPr lvl="1"/>
            <a:r>
              <a:rPr lang="en-US" dirty="0"/>
              <a:t>		</a:t>
            </a:r>
            <a:r>
              <a:rPr lang="en-US" dirty="0" err="1"/>
              <a:t>Console.WriteLine</a:t>
            </a:r>
            <a:r>
              <a:rPr lang="en-US" dirty="0"/>
              <a:t>(</a:t>
            </a:r>
            <a:r>
              <a:rPr lang="en-US" dirty="0" err="1"/>
              <a:t>doc.Id.ToString</a:t>
            </a:r>
            <a:r>
              <a:rPr lang="en-US" dirty="0"/>
              <a:t>());</a:t>
            </a:r>
          </a:p>
          <a:p>
            <a:pPr lvl="1"/>
            <a:r>
              <a:rPr lang="en-US" dirty="0"/>
              <a:t>	}</a:t>
            </a:r>
          </a:p>
          <a:p>
            <a:pPr lvl="1"/>
            <a:r>
              <a:rPr lang="en-US" dirty="0"/>
              <a:t>	return </a:t>
            </a:r>
            <a:r>
              <a:rPr lang="en-US" dirty="0" err="1"/>
              <a:t>Task.CompletedTask</a:t>
            </a:r>
            <a:r>
              <a:rPr lang="en-US" dirty="0"/>
              <a:t>;</a:t>
            </a:r>
          </a:p>
          <a:p>
            <a:pPr lvl="1"/>
            <a:r>
              <a:rPr lang="en-US" dirty="0"/>
              <a:t>}</a:t>
            </a:r>
          </a:p>
          <a:p>
            <a:r>
              <a:rPr lang="en-US" dirty="0"/>
              <a:t>}</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1097210602"/>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4000" dirty="0">
                <a:latin typeface="Arial" panose="020B0604020202020204" pitchFamily="34" charset="0"/>
                <a:cs typeface="Arial" panose="020B0604020202020204" pitchFamily="34" charset="0"/>
              </a:rPr>
              <a:t>Change Feed Processor - Registration</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ext Placeholder 4">
            <a:extLst>
              <a:ext uri="{FF2B5EF4-FFF2-40B4-BE49-F238E27FC236}">
                <a16:creationId xmlns:a16="http://schemas.microsoft.com/office/drawing/2014/main" id="{79A37E78-0D90-40F2-B885-AA2F2EFDB5AA}"/>
              </a:ext>
            </a:extLst>
          </p:cNvPr>
          <p:cNvSpPr txBox="1">
            <a:spLocks/>
          </p:cNvSpPr>
          <p:nvPr/>
        </p:nvSpPr>
        <p:spPr>
          <a:xfrm>
            <a:off x="421639" y="1519063"/>
            <a:ext cx="7783898" cy="4249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DocumentFeedObserver</a:t>
            </a:r>
            <a:r>
              <a:rPr lang="en-US" sz="2000" dirty="0"/>
              <a:t> </a:t>
            </a:r>
            <a:r>
              <a:rPr lang="en-US" sz="2000" dirty="0" err="1"/>
              <a:t>docObserver</a:t>
            </a:r>
            <a:r>
              <a:rPr lang="en-US" sz="2000" dirty="0"/>
              <a:t> = new </a:t>
            </a:r>
            <a:r>
              <a:rPr lang="en-US" sz="2000" dirty="0" err="1"/>
              <a:t>DocumentFeedObserver</a:t>
            </a:r>
            <a:r>
              <a:rPr lang="en-US" sz="2000" dirty="0"/>
              <a:t>();</a:t>
            </a:r>
          </a:p>
          <a:p>
            <a:r>
              <a:rPr lang="en-US" sz="2000" dirty="0" err="1"/>
              <a:t>ChangeFeedEventHost</a:t>
            </a:r>
            <a:r>
              <a:rPr lang="en-US" sz="2000" dirty="0"/>
              <a:t> host = new </a:t>
            </a:r>
            <a:r>
              <a:rPr lang="en-US" sz="2000" dirty="0" err="1"/>
              <a:t>ChangeFeedEventHost</a:t>
            </a:r>
            <a:r>
              <a:rPr lang="en-US" sz="2000" dirty="0"/>
              <a:t>(</a:t>
            </a:r>
          </a:p>
          <a:p>
            <a:r>
              <a:rPr lang="en-US" sz="2000" dirty="0"/>
              <a:t>	</a:t>
            </a:r>
            <a:r>
              <a:rPr lang="en-US" sz="2000" dirty="0" err="1"/>
              <a:t>hostName</a:t>
            </a:r>
            <a:r>
              <a:rPr lang="en-US" sz="2000" dirty="0"/>
              <a:t>,</a:t>
            </a:r>
          </a:p>
          <a:p>
            <a:r>
              <a:rPr lang="en-US" sz="2000" dirty="0"/>
              <a:t>	</a:t>
            </a:r>
            <a:r>
              <a:rPr lang="en-US" sz="2000" dirty="0" err="1"/>
              <a:t>documentCollectionLocation</a:t>
            </a:r>
            <a:r>
              <a:rPr lang="en-US" sz="2000" dirty="0"/>
              <a:t>,</a:t>
            </a:r>
          </a:p>
          <a:p>
            <a:r>
              <a:rPr lang="en-US" sz="2000" dirty="0"/>
              <a:t>	</a:t>
            </a:r>
            <a:r>
              <a:rPr lang="en-US" sz="2000" dirty="0" err="1"/>
              <a:t>leaseCollectionLocation</a:t>
            </a:r>
            <a:r>
              <a:rPr lang="en-US" sz="2000" dirty="0"/>
              <a:t>,</a:t>
            </a:r>
          </a:p>
          <a:p>
            <a:r>
              <a:rPr lang="en-US" sz="2000" dirty="0"/>
              <a:t>	</a:t>
            </a:r>
            <a:r>
              <a:rPr lang="en-US" sz="2000" dirty="0" err="1"/>
              <a:t>feedOptions</a:t>
            </a:r>
            <a:r>
              <a:rPr lang="en-US" sz="2000" dirty="0"/>
              <a:t>,</a:t>
            </a:r>
          </a:p>
          <a:p>
            <a:r>
              <a:rPr lang="en-US" sz="2000" dirty="0"/>
              <a:t>	</a:t>
            </a:r>
            <a:r>
              <a:rPr lang="en-US" sz="2000" dirty="0" err="1"/>
              <a:t>feedHostOptions</a:t>
            </a:r>
            <a:endParaRPr lang="en-US" sz="2000" dirty="0"/>
          </a:p>
          <a:p>
            <a:r>
              <a:rPr lang="en-US" sz="2000" dirty="0"/>
              <a:t>);</a:t>
            </a:r>
          </a:p>
          <a:p>
            <a:r>
              <a:rPr lang="en-US" sz="2000" dirty="0"/>
              <a:t>await </a:t>
            </a:r>
            <a:r>
              <a:rPr lang="en-US" sz="2000" dirty="0" err="1"/>
              <a:t>host.RegisterObserverAsync</a:t>
            </a:r>
            <a:r>
              <a:rPr lang="en-US" sz="2000" dirty="0"/>
              <a:t>(</a:t>
            </a:r>
            <a:r>
              <a:rPr lang="en-US" sz="2000" dirty="0" err="1"/>
              <a:t>docObserverFactory</a:t>
            </a:r>
            <a:r>
              <a:rPr lang="en-US" sz="2000" dirty="0"/>
              <a:t>);</a:t>
            </a:r>
          </a:p>
          <a:p>
            <a:endParaRPr lang="en-US" dirty="0"/>
          </a:p>
        </p:txBody>
      </p:sp>
    </p:spTree>
    <p:extLst>
      <p:ext uri="{BB962C8B-B14F-4D97-AF65-F5344CB8AC3E}">
        <p14:creationId xmlns:p14="http://schemas.microsoft.com/office/powerpoint/2010/main" val="2602064860"/>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CA9626-EE2A-41CA-BC78-282957E0EA0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F2711193-9C14-414C-99A7-F7200E426BD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CFC0DF0-A71F-47DE-9E2D-58C0BA52691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itle 1">
            <a:extLst>
              <a:ext uri="{FF2B5EF4-FFF2-40B4-BE49-F238E27FC236}">
                <a16:creationId xmlns:a16="http://schemas.microsoft.com/office/drawing/2014/main" id="{83241E81-7841-48C6-AEE6-C0035B2DE2DA}"/>
              </a:ext>
            </a:extLst>
          </p:cNvPr>
          <p:cNvSpPr txBox="1">
            <a:spLocks/>
          </p:cNvSpPr>
          <p:nvPr/>
        </p:nvSpPr>
        <p:spPr>
          <a:xfrm>
            <a:off x="14071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Azure Cosmos DB Change Feed FAQ</a:t>
            </a:r>
          </a:p>
        </p:txBody>
      </p:sp>
      <p:sp>
        <p:nvSpPr>
          <p:cNvPr id="12" name="Text Placeholder 2">
            <a:extLst>
              <a:ext uri="{FF2B5EF4-FFF2-40B4-BE49-F238E27FC236}">
                <a16:creationId xmlns:a16="http://schemas.microsoft.com/office/drawing/2014/main" id="{6B456CBB-BFF9-41D0-9D17-1549DBBAF4E9}"/>
              </a:ext>
            </a:extLst>
          </p:cNvPr>
          <p:cNvSpPr txBox="1">
            <a:spLocks/>
          </p:cNvSpPr>
          <p:nvPr/>
        </p:nvSpPr>
        <p:spPr>
          <a:xfrm>
            <a:off x="481262" y="1720515"/>
            <a:ext cx="10241385" cy="28891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Automatically enabled in any Cosmos DB database account.</a:t>
            </a:r>
          </a:p>
          <a:p>
            <a:pPr marL="571500" indent="-571500">
              <a:buFont typeface="Arial" panose="020B0604020202020204" pitchFamily="34" charset="0"/>
              <a:buChar char="•"/>
            </a:pPr>
            <a:endParaRPr lang="en-US" sz="2400" dirty="0"/>
          </a:p>
          <a:p>
            <a:r>
              <a:rPr lang="en-US" sz="2400" dirty="0"/>
              <a:t>Uses the existing allocated request units for processing events</a:t>
            </a:r>
          </a:p>
          <a:p>
            <a:pPr marL="571500" indent="-571500">
              <a:buFont typeface="Arial" panose="020B0604020202020204" pitchFamily="34" charset="0"/>
              <a:buChar char="•"/>
            </a:pPr>
            <a:endParaRPr lang="en-US" sz="2400" dirty="0"/>
          </a:p>
          <a:p>
            <a:r>
              <a:rPr lang="en-US" sz="2400" dirty="0"/>
              <a:t>Executed on </a:t>
            </a:r>
            <a:r>
              <a:rPr lang="en-US" sz="2400" b="1" dirty="0"/>
              <a:t>insert </a:t>
            </a:r>
            <a:r>
              <a:rPr lang="en-US" sz="2400" dirty="0"/>
              <a:t>and </a:t>
            </a:r>
            <a:r>
              <a:rPr lang="en-US" sz="2400" b="1" dirty="0"/>
              <a:t>update operations</a:t>
            </a:r>
            <a:r>
              <a:rPr lang="en-US" sz="2400" dirty="0"/>
              <a:t>. Delete support can be implemented with a flag</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588742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957837" y="4372820"/>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8" name="TextBox 67">
            <a:extLst>
              <a:ext uri="{FF2B5EF4-FFF2-40B4-BE49-F238E27FC236}">
                <a16:creationId xmlns:a16="http://schemas.microsoft.com/office/drawing/2014/main" id="{8B421ECC-F0B9-4C44-B019-0BF84C5E82E8}"/>
              </a:ext>
            </a:extLst>
          </p:cNvPr>
          <p:cNvSpPr txBox="1"/>
          <p:nvPr/>
        </p:nvSpPr>
        <p:spPr>
          <a:xfrm>
            <a:off x="4239292" y="2601807"/>
            <a:ext cx="7211707"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Container – can be a collection, graph or table</a:t>
            </a:r>
          </a:p>
        </p:txBody>
      </p:sp>
      <p:grpSp>
        <p:nvGrpSpPr>
          <p:cNvPr id="84" name="Group 83">
            <a:extLst>
              <a:ext uri="{FF2B5EF4-FFF2-40B4-BE49-F238E27FC236}">
                <a16:creationId xmlns:a16="http://schemas.microsoft.com/office/drawing/2014/main" id="{D98919D0-FE31-4BB7-8692-35C673891E60}"/>
              </a:ext>
            </a:extLst>
          </p:cNvPr>
          <p:cNvGrpSpPr/>
          <p:nvPr/>
        </p:nvGrpSpPr>
        <p:grpSpPr>
          <a:xfrm>
            <a:off x="5660026" y="4210255"/>
            <a:ext cx="1101432" cy="645721"/>
            <a:chOff x="4832156" y="4374744"/>
            <a:chExt cx="1101432" cy="645721"/>
          </a:xfrm>
        </p:grpSpPr>
        <p:cxnSp>
          <p:nvCxnSpPr>
            <p:cNvPr id="94" name="Straight Connector 93">
              <a:extLst>
                <a:ext uri="{FF2B5EF4-FFF2-40B4-BE49-F238E27FC236}">
                  <a16:creationId xmlns:a16="http://schemas.microsoft.com/office/drawing/2014/main" id="{7608171F-91F6-4AE7-897C-F849E739E2E5}"/>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5" name="Straight Connector 104">
              <a:extLst>
                <a:ext uri="{FF2B5EF4-FFF2-40B4-BE49-F238E27FC236}">
                  <a16:creationId xmlns:a16="http://schemas.microsoft.com/office/drawing/2014/main" id="{4803F07C-882D-4C70-A904-12B746A276CF}"/>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6" name="Oval 105">
              <a:extLst>
                <a:ext uri="{FF2B5EF4-FFF2-40B4-BE49-F238E27FC236}">
                  <a16:creationId xmlns:a16="http://schemas.microsoft.com/office/drawing/2014/main" id="{4EA7D242-37A4-4615-AC76-7E1EBF4A433A}"/>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FE2B46E8-A689-4591-B5B5-4DB24D4F3589}"/>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8" name="Straight Connector 107">
              <a:extLst>
                <a:ext uri="{FF2B5EF4-FFF2-40B4-BE49-F238E27FC236}">
                  <a16:creationId xmlns:a16="http://schemas.microsoft.com/office/drawing/2014/main" id="{40DF2544-0712-4D89-A5C5-7B0DB8D8E3CE}"/>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9" name="Oval 108">
              <a:extLst>
                <a:ext uri="{FF2B5EF4-FFF2-40B4-BE49-F238E27FC236}">
                  <a16:creationId xmlns:a16="http://schemas.microsoft.com/office/drawing/2014/main" id="{4F71C1B2-D272-4381-91AD-DCB136A0067A}"/>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0" name="Oval 109">
              <a:extLst>
                <a:ext uri="{FF2B5EF4-FFF2-40B4-BE49-F238E27FC236}">
                  <a16:creationId xmlns:a16="http://schemas.microsoft.com/office/drawing/2014/main" id="{4C1F72D7-3E94-44C7-B26F-B1D4C4DF699A}"/>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1" name="Straight Connector 110">
              <a:extLst>
                <a:ext uri="{FF2B5EF4-FFF2-40B4-BE49-F238E27FC236}">
                  <a16:creationId xmlns:a16="http://schemas.microsoft.com/office/drawing/2014/main" id="{7E00309D-862F-4838-B68B-633766ACF4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2" name="Oval 111">
              <a:extLst>
                <a:ext uri="{FF2B5EF4-FFF2-40B4-BE49-F238E27FC236}">
                  <a16:creationId xmlns:a16="http://schemas.microsoft.com/office/drawing/2014/main" id="{E01C14AC-4A25-4FB0-BA19-40F75E4B97DB}"/>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3" name="Straight Connector 112">
              <a:extLst>
                <a:ext uri="{FF2B5EF4-FFF2-40B4-BE49-F238E27FC236}">
                  <a16:creationId xmlns:a16="http://schemas.microsoft.com/office/drawing/2014/main" id="{F27BB998-4ABB-4B91-B32A-F830A7939B5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4" name="Oval 113">
              <a:extLst>
                <a:ext uri="{FF2B5EF4-FFF2-40B4-BE49-F238E27FC236}">
                  <a16:creationId xmlns:a16="http://schemas.microsoft.com/office/drawing/2014/main" id="{FB464997-E1C4-4223-9220-5D0720BFA9D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5" name="Oval 114">
              <a:extLst>
                <a:ext uri="{FF2B5EF4-FFF2-40B4-BE49-F238E27FC236}">
                  <a16:creationId xmlns:a16="http://schemas.microsoft.com/office/drawing/2014/main" id="{E54630A6-2534-46AD-AEA3-067EBE3D3670}"/>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6" name="Oval 115">
              <a:extLst>
                <a:ext uri="{FF2B5EF4-FFF2-40B4-BE49-F238E27FC236}">
                  <a16:creationId xmlns:a16="http://schemas.microsoft.com/office/drawing/2014/main" id="{1150CB5B-ABE4-42F0-AEFF-C90A56AA6329}"/>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7" name="TextBox 116">
              <a:extLst>
                <a:ext uri="{FF2B5EF4-FFF2-40B4-BE49-F238E27FC236}">
                  <a16:creationId xmlns:a16="http://schemas.microsoft.com/office/drawing/2014/main" id="{2D004C77-F3E7-492A-AF5F-2A50B2E98B61}"/>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8" name="Group 117">
            <a:extLst>
              <a:ext uri="{FF2B5EF4-FFF2-40B4-BE49-F238E27FC236}">
                <a16:creationId xmlns:a16="http://schemas.microsoft.com/office/drawing/2014/main" id="{63A3767C-C71D-434F-9799-68524516C039}"/>
              </a:ext>
            </a:extLst>
          </p:cNvPr>
          <p:cNvGrpSpPr/>
          <p:nvPr/>
        </p:nvGrpSpPr>
        <p:grpSpPr>
          <a:xfrm>
            <a:off x="7180479" y="4217499"/>
            <a:ext cx="668714" cy="630144"/>
            <a:chOff x="5875501" y="4390008"/>
            <a:chExt cx="668714" cy="630144"/>
          </a:xfrm>
        </p:grpSpPr>
        <p:grpSp>
          <p:nvGrpSpPr>
            <p:cNvPr id="119" name="Group 118">
              <a:extLst>
                <a:ext uri="{FF2B5EF4-FFF2-40B4-BE49-F238E27FC236}">
                  <a16:creationId xmlns:a16="http://schemas.microsoft.com/office/drawing/2014/main" id="{23030FFB-CAD2-4644-AC6D-E8350DF8A775}"/>
                </a:ext>
              </a:extLst>
            </p:cNvPr>
            <p:cNvGrpSpPr/>
            <p:nvPr/>
          </p:nvGrpSpPr>
          <p:grpSpPr>
            <a:xfrm>
              <a:off x="5988240" y="4390008"/>
              <a:ext cx="427810" cy="275208"/>
              <a:chOff x="5988240" y="4390008"/>
              <a:chExt cx="427810" cy="275208"/>
            </a:xfrm>
          </p:grpSpPr>
          <p:sp>
            <p:nvSpPr>
              <p:cNvPr id="121" name="Oval 120">
                <a:extLst>
                  <a:ext uri="{FF2B5EF4-FFF2-40B4-BE49-F238E27FC236}">
                    <a16:creationId xmlns:a16="http://schemas.microsoft.com/office/drawing/2014/main" id="{8A27F26A-2C13-4836-A163-3D4E891CD770}"/>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2" name="Oval 121">
                <a:extLst>
                  <a:ext uri="{FF2B5EF4-FFF2-40B4-BE49-F238E27FC236}">
                    <a16:creationId xmlns:a16="http://schemas.microsoft.com/office/drawing/2014/main" id="{B97F4C2A-2BDF-41A7-9E68-6A8FFA389430}"/>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3" name="Oval 122">
                <a:extLst>
                  <a:ext uri="{FF2B5EF4-FFF2-40B4-BE49-F238E27FC236}">
                    <a16:creationId xmlns:a16="http://schemas.microsoft.com/office/drawing/2014/main" id="{B403080E-BFB2-4F38-9632-29F55CA5FF89}"/>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4" name="Oval 123">
                <a:extLst>
                  <a:ext uri="{FF2B5EF4-FFF2-40B4-BE49-F238E27FC236}">
                    <a16:creationId xmlns:a16="http://schemas.microsoft.com/office/drawing/2014/main" id="{D6AAB30F-2B89-4AE7-8B23-8D227F6FD560}"/>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25" name="Straight Connector 124">
                <a:extLst>
                  <a:ext uri="{FF2B5EF4-FFF2-40B4-BE49-F238E27FC236}">
                    <a16:creationId xmlns:a16="http://schemas.microsoft.com/office/drawing/2014/main" id="{61EB43CE-A84F-4422-81F5-69F7301B717B}"/>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6" name="Straight Connector 125">
                <a:extLst>
                  <a:ext uri="{FF2B5EF4-FFF2-40B4-BE49-F238E27FC236}">
                    <a16:creationId xmlns:a16="http://schemas.microsoft.com/office/drawing/2014/main" id="{C76FFDA3-65B0-488E-A0D9-13B2C63650B8}"/>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7" name="Straight Connector 126">
                <a:extLst>
                  <a:ext uri="{FF2B5EF4-FFF2-40B4-BE49-F238E27FC236}">
                    <a16:creationId xmlns:a16="http://schemas.microsoft.com/office/drawing/2014/main" id="{0A49BAEC-AB7E-4BF4-A5C6-33438051F268}"/>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8" name="Straight Connector 127">
                <a:extLst>
                  <a:ext uri="{FF2B5EF4-FFF2-40B4-BE49-F238E27FC236}">
                    <a16:creationId xmlns:a16="http://schemas.microsoft.com/office/drawing/2014/main" id="{0EEDBD71-1A02-4154-85F5-4E4F3C1D0D61}"/>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120" name="TextBox 119">
              <a:extLst>
                <a:ext uri="{FF2B5EF4-FFF2-40B4-BE49-F238E27FC236}">
                  <a16:creationId xmlns:a16="http://schemas.microsoft.com/office/drawing/2014/main" id="{97E90D11-8B47-49C5-A1A4-0EF0F7FA9A6C}"/>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29" name="Group 128">
            <a:extLst>
              <a:ext uri="{FF2B5EF4-FFF2-40B4-BE49-F238E27FC236}">
                <a16:creationId xmlns:a16="http://schemas.microsoft.com/office/drawing/2014/main" id="{06B15D34-8E8B-491C-AD1E-A75305DEA446}"/>
              </a:ext>
            </a:extLst>
          </p:cNvPr>
          <p:cNvGrpSpPr/>
          <p:nvPr/>
        </p:nvGrpSpPr>
        <p:grpSpPr>
          <a:xfrm>
            <a:off x="8765470" y="4292399"/>
            <a:ext cx="668714" cy="615568"/>
            <a:chOff x="6724208" y="4404575"/>
            <a:chExt cx="668714" cy="615568"/>
          </a:xfrm>
        </p:grpSpPr>
        <p:cxnSp>
          <p:nvCxnSpPr>
            <p:cNvPr id="130" name="Straight Connector 129">
              <a:extLst>
                <a:ext uri="{FF2B5EF4-FFF2-40B4-BE49-F238E27FC236}">
                  <a16:creationId xmlns:a16="http://schemas.microsoft.com/office/drawing/2014/main" id="{3260FB14-53E1-4250-8E58-1177D11045E8}"/>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1" name="Oval 130">
              <a:extLst>
                <a:ext uri="{FF2B5EF4-FFF2-40B4-BE49-F238E27FC236}">
                  <a16:creationId xmlns:a16="http://schemas.microsoft.com/office/drawing/2014/main" id="{AE0EFFA5-D7BD-4C58-8301-D8559F04AF4E}"/>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2" name="Circle: Hollow 67">
              <a:extLst>
                <a:ext uri="{FF2B5EF4-FFF2-40B4-BE49-F238E27FC236}">
                  <a16:creationId xmlns:a16="http://schemas.microsoft.com/office/drawing/2014/main" id="{249C615A-4924-41FF-AD92-8BA2142DE594}"/>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3" name="Straight Connector 132">
              <a:extLst>
                <a:ext uri="{FF2B5EF4-FFF2-40B4-BE49-F238E27FC236}">
                  <a16:creationId xmlns:a16="http://schemas.microsoft.com/office/drawing/2014/main" id="{27972669-B6D1-40AC-9FF3-3FA1287F52C0}"/>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4" name="Oval 133">
              <a:extLst>
                <a:ext uri="{FF2B5EF4-FFF2-40B4-BE49-F238E27FC236}">
                  <a16:creationId xmlns:a16="http://schemas.microsoft.com/office/drawing/2014/main" id="{235277C8-30B5-40AE-9C0E-576F7B186FEA}"/>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5" name="Circle: Hollow 70">
              <a:extLst>
                <a:ext uri="{FF2B5EF4-FFF2-40B4-BE49-F238E27FC236}">
                  <a16:creationId xmlns:a16="http://schemas.microsoft.com/office/drawing/2014/main" id="{9AA28465-0D78-4EAA-A417-53DCBFA73A8A}"/>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6" name="Straight Connector 135">
              <a:extLst>
                <a:ext uri="{FF2B5EF4-FFF2-40B4-BE49-F238E27FC236}">
                  <a16:creationId xmlns:a16="http://schemas.microsoft.com/office/drawing/2014/main" id="{AC1E8326-8E80-4E14-86E3-50E92F00CDEA}"/>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7" name="Oval 136">
              <a:extLst>
                <a:ext uri="{FF2B5EF4-FFF2-40B4-BE49-F238E27FC236}">
                  <a16:creationId xmlns:a16="http://schemas.microsoft.com/office/drawing/2014/main" id="{8373ECA7-4579-4A46-BFE2-513EA9021AF0}"/>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8" name="Circle: Hollow 73">
              <a:extLst>
                <a:ext uri="{FF2B5EF4-FFF2-40B4-BE49-F238E27FC236}">
                  <a16:creationId xmlns:a16="http://schemas.microsoft.com/office/drawing/2014/main" id="{6EABA82E-6BF7-4C11-A1EE-3944166924FD}"/>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9" name="TextBox 138">
              <a:extLst>
                <a:ext uri="{FF2B5EF4-FFF2-40B4-BE49-F238E27FC236}">
                  <a16:creationId xmlns:a16="http://schemas.microsoft.com/office/drawing/2014/main" id="{618ED043-B154-4C18-B9CD-F0B5CDBE13B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Tree>
    <p:extLst>
      <p:ext uri="{BB962C8B-B14F-4D97-AF65-F5344CB8AC3E}">
        <p14:creationId xmlns:p14="http://schemas.microsoft.com/office/powerpoint/2010/main" val="3382273984"/>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8416702"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Arial" panose="020B0604020202020204" pitchFamily="34" charset="0"/>
                <a:ea typeface="+mj-ea"/>
                <a:cs typeface="+mj-cs"/>
              </a:rPr>
              <a:t>Troubleshooting</a:t>
            </a: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190017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973504"/>
          </a:xfrm>
        </p:spPr>
        <p:txBody>
          <a:bodyPr>
            <a:noAutofit/>
          </a:bodyPr>
          <a:lstStyle/>
          <a:p>
            <a:r>
              <a:rPr lang="en-US" sz="1800" dirty="0">
                <a:latin typeface="Arial" panose="020B0604020202020204" pitchFamily="34" charset="0"/>
                <a:cs typeface="Arial" panose="020B0604020202020204" pitchFamily="34" charset="0"/>
              </a:rPr>
              <a:t>Using HTTP/REST response status codes and headers to diagnose and troubleshoot requests.</a:t>
            </a:r>
          </a:p>
          <a:p>
            <a:endParaRPr lang="en-US" sz="1800" dirty="0">
              <a:latin typeface="Arial" panose="020B0604020202020204" pitchFamily="34" charset="0"/>
              <a:cs typeface="Arial" panose="020B0604020202020204" pitchFamily="34" charset="0"/>
            </a:endParaRPr>
          </a:p>
          <a:p>
            <a:pPr algn="ctr"/>
            <a:r>
              <a:rPr lang="en-US" sz="1800" i="1" dirty="0">
                <a:latin typeface="Arial" panose="020B0604020202020204" pitchFamily="34" charset="0"/>
                <a:cs typeface="Arial" panose="020B0604020202020204" pitchFamily="34" charset="0"/>
              </a:rPr>
              <a:t>This module will reference troubleshooting in the context of all Azure Cosmos DB modules and APIs.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Troubleshooting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p:spPr>
              </p:cxnSp>
            </p:grpSp>
          </p:grpSp>
        </p:grpSp>
      </p:grpSp>
    </p:spTree>
    <p:extLst>
      <p:ext uri="{BB962C8B-B14F-4D97-AF65-F5344CB8AC3E}">
        <p14:creationId xmlns:p14="http://schemas.microsoft.com/office/powerpoint/2010/main" val="4022706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4818-06C6-4D03-94F5-91CE801602D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Analyzing HTTP Responses</a:t>
            </a:r>
          </a:p>
        </p:txBody>
      </p:sp>
      <p:sp>
        <p:nvSpPr>
          <p:cNvPr id="3" name="Text Placeholder 2">
            <a:extLst>
              <a:ext uri="{FF2B5EF4-FFF2-40B4-BE49-F238E27FC236}">
                <a16:creationId xmlns:a16="http://schemas.microsoft.com/office/drawing/2014/main" id="{C6B8493D-4F1A-4BE9-9985-3C85F8494541}"/>
              </a:ext>
            </a:extLst>
          </p:cNvPr>
          <p:cNvSpPr>
            <a:spLocks noGrp="1"/>
          </p:cNvSpPr>
          <p:nvPr>
            <p:ph type="body" sz="quarter" idx="11"/>
          </p:nvPr>
        </p:nvSpPr>
        <p:spPr>
          <a:xfrm>
            <a:off x="269874" y="1584156"/>
            <a:ext cx="6362524" cy="3869777"/>
          </a:xfrm>
        </p:spPr>
        <p:txBody>
          <a:bodyPr vert="horz" wrap="square" lIns="146304" tIns="91440" rIns="146304" bIns="91440" rtlCol="0" anchor="t">
            <a:spAutoFit/>
          </a:bodyPr>
          <a:lstStyle/>
          <a:p>
            <a:r>
              <a:rPr lang="en-US" dirty="0"/>
              <a:t>Response Status Codes</a:t>
            </a:r>
          </a:p>
          <a:p>
            <a:pPr marL="0" lvl="1" indent="0">
              <a:buNone/>
            </a:pPr>
            <a:r>
              <a:rPr lang="en-US" dirty="0"/>
              <a:t>When a request is unsuccessful, Azure Cosmos DB responds using well-defined HTTP status codes that can provide more detail into exactly why a specific request failed.</a:t>
            </a:r>
          </a:p>
          <a:p>
            <a:pPr marL="0" lvl="1" indent="0">
              <a:buNone/>
            </a:pPr>
            <a:endParaRPr lang="en-US" dirty="0"/>
          </a:p>
          <a:p>
            <a:pPr lvl="0"/>
            <a:r>
              <a:rPr lang="en-US" dirty="0"/>
              <a:t>Response Headers</a:t>
            </a:r>
          </a:p>
          <a:p>
            <a:pPr marL="0" lvl="1" indent="0">
              <a:buNone/>
            </a:pPr>
            <a:r>
              <a:rPr lang="en-US" dirty="0"/>
              <a:t>Azure Cosmos DB uses a variety of HTTP headers to offer insight into the result of requests, error conditions, and useful metadata to perform actions such as:</a:t>
            </a:r>
          </a:p>
          <a:p>
            <a:pPr marL="236220" lvl="1" indent="-236220"/>
            <a:r>
              <a:rPr lang="en-US" dirty="0"/>
              <a:t>Resume request</a:t>
            </a:r>
          </a:p>
          <a:p>
            <a:pPr marL="236220" lvl="1" indent="-236220"/>
            <a:r>
              <a:rPr lang="en-US" dirty="0"/>
              <a:t>Measure RU/s charge associated with request</a:t>
            </a:r>
          </a:p>
          <a:p>
            <a:pPr marL="236220" lvl="1" indent="-236220"/>
            <a:r>
              <a:rPr lang="en-US" dirty="0"/>
              <a:t>Access newly created resource directly.</a:t>
            </a:r>
          </a:p>
        </p:txBody>
      </p:sp>
      <p:graphicFrame>
        <p:nvGraphicFramePr>
          <p:cNvPr id="4" name="Table 3">
            <a:extLst>
              <a:ext uri="{FF2B5EF4-FFF2-40B4-BE49-F238E27FC236}">
                <a16:creationId xmlns:a16="http://schemas.microsoft.com/office/drawing/2014/main" id="{87A009E5-E891-CB41-AE82-DC952722A0F7}"/>
              </a:ext>
            </a:extLst>
          </p:cNvPr>
          <p:cNvGraphicFramePr>
            <a:graphicFrameLocks noGrp="1"/>
          </p:cNvGraphicFramePr>
          <p:nvPr/>
        </p:nvGraphicFramePr>
        <p:xfrm>
          <a:off x="7545978" y="2586813"/>
          <a:ext cx="3172570" cy="1732026"/>
        </p:xfrm>
        <a:graphic>
          <a:graphicData uri="http://schemas.openxmlformats.org/drawingml/2006/table">
            <a:tbl>
              <a:tblPr firstRow="1" bandRow="1">
                <a:tableStyleId>{1FECB4D8-DB02-4DC6-A0A2-4F2EBAE1DC90}</a:tableStyleId>
              </a:tblPr>
              <a:tblGrid>
                <a:gridCol w="903989">
                  <a:extLst>
                    <a:ext uri="{9D8B030D-6E8A-4147-A177-3AD203B41FA5}">
                      <a16:colId xmlns:a16="http://schemas.microsoft.com/office/drawing/2014/main" val="3137243991"/>
                    </a:ext>
                  </a:extLst>
                </a:gridCol>
                <a:gridCol w="2268581">
                  <a:extLst>
                    <a:ext uri="{9D8B030D-6E8A-4147-A177-3AD203B41FA5}">
                      <a16:colId xmlns:a16="http://schemas.microsoft.com/office/drawing/2014/main" val="1687564813"/>
                    </a:ext>
                  </a:extLst>
                </a:gridCol>
              </a:tblGrid>
              <a:tr h="461874">
                <a:tc gridSpan="2">
                  <a:txBody>
                    <a:bodyPr/>
                    <a:lstStyle/>
                    <a:p>
                      <a:r>
                        <a:rPr lang="en-US" sz="1800" dirty="0">
                          <a:latin typeface="Arial" panose="020B0604020202020204" pitchFamily="34" charset="0"/>
                          <a:cs typeface="Arial" panose="020B0604020202020204" pitchFamily="34" charset="0"/>
                        </a:rPr>
                        <a:t>HTTP response codes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hMerge="1">
                  <a:txBody>
                    <a:bodyPr/>
                    <a:lstStyle/>
                    <a:p>
                      <a:endParaRPr lang="en-US"/>
                    </a:p>
                  </a:txBody>
                  <a:tcPr/>
                </a:tc>
                <a:extLst>
                  <a:ext uri="{0D108BD9-81ED-4DB2-BD59-A6C34878D82A}">
                    <a16:rowId xmlns:a16="http://schemas.microsoft.com/office/drawing/2014/main" val="1473077981"/>
                  </a:ext>
                </a:extLst>
              </a:tr>
              <a:tr h="423384">
                <a:tc>
                  <a:txBody>
                    <a:bodyPr/>
                    <a:lstStyle/>
                    <a:p>
                      <a:r>
                        <a:rPr lang="en-US" sz="1600"/>
                        <a:t>2xx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Success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5268914"/>
                  </a:ext>
                </a:extLst>
              </a:tr>
              <a:tr h="423384">
                <a:tc>
                  <a:txBody>
                    <a:bodyPr/>
                    <a:lstStyle/>
                    <a:p>
                      <a:r>
                        <a:rPr lang="en-US" sz="1600"/>
                        <a:t>4xx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Client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13596854"/>
                  </a:ext>
                </a:extLst>
              </a:tr>
              <a:tr h="423384">
                <a:tc>
                  <a:txBody>
                    <a:bodyPr/>
                    <a:lstStyle/>
                    <a:p>
                      <a:r>
                        <a:rPr lang="en-US" sz="1600"/>
                        <a:t>5xx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Server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285456"/>
                  </a:ext>
                </a:extLst>
              </a:tr>
            </a:tbl>
          </a:graphicData>
        </a:graphic>
      </p:graphicFrame>
    </p:spTree>
    <p:extLst>
      <p:ext uri="{BB962C8B-B14F-4D97-AF65-F5344CB8AC3E}">
        <p14:creationId xmlns:p14="http://schemas.microsoft.com/office/powerpoint/2010/main" val="2198391612"/>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8AC-E0F5-4DE3-AB93-4228246AAD69}"/>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Errors- Exceptions handling</a:t>
            </a:r>
            <a:endParaRPr lang="en-US" sz="4000" dirty="0"/>
          </a:p>
        </p:txBody>
      </p:sp>
      <p:sp>
        <p:nvSpPr>
          <p:cNvPr id="3" name="Text Placeholder 2">
            <a:extLst>
              <a:ext uri="{FF2B5EF4-FFF2-40B4-BE49-F238E27FC236}">
                <a16:creationId xmlns:a16="http://schemas.microsoft.com/office/drawing/2014/main" id="{F0556829-AAD6-40B6-9EC1-05F1986F0432}"/>
              </a:ext>
            </a:extLst>
          </p:cNvPr>
          <p:cNvSpPr>
            <a:spLocks noGrp="1"/>
          </p:cNvSpPr>
          <p:nvPr>
            <p:ph type="body" sz="quarter" idx="11"/>
          </p:nvPr>
        </p:nvSpPr>
        <p:spPr>
          <a:xfrm>
            <a:off x="600554" y="1569779"/>
            <a:ext cx="6074977" cy="4142673"/>
          </a:xfrm>
        </p:spPr>
        <p:txBody>
          <a:bodyPr vert="horz" wrap="square" lIns="146304" tIns="91440" rIns="146304" bIns="91440" rtlCol="0" anchor="t">
            <a:spAutoFit/>
          </a:bodyPr>
          <a:lstStyle/>
          <a:p>
            <a:r>
              <a:rPr lang="en-US" dirty="0"/>
              <a:t>SQL API</a:t>
            </a:r>
          </a:p>
          <a:p>
            <a:r>
              <a:rPr lang="en-US" dirty="0"/>
              <a:t>* Retry all  &lt; 400 errors </a:t>
            </a:r>
          </a:p>
          <a:p>
            <a:r>
              <a:rPr lang="en-US" dirty="0"/>
              <a:t>* For mutation(Write/update) - ensure idempotency is taken care of – example 449 </a:t>
            </a:r>
          </a:p>
          <a:p>
            <a:r>
              <a:rPr lang="en-US" dirty="0"/>
              <a:t>* For 503 error or Transport error(socket closed/channel is closed/service unavailable) – please have a loop of retry with </a:t>
            </a:r>
            <a:r>
              <a:rPr lang="en-US" b="0" dirty="0"/>
              <a:t>exponential back-off and random jitter.</a:t>
            </a:r>
            <a:endParaRPr lang="en-US" dirty="0"/>
          </a:p>
          <a:p>
            <a:r>
              <a:rPr lang="en-US" dirty="0"/>
              <a:t>* if inserting/updating data in constraint of time (say from azure function/stream job – ensure you have dead letter queue or retry queue)</a:t>
            </a:r>
          </a:p>
          <a:p>
            <a:r>
              <a:rPr lang="en-US" dirty="0"/>
              <a:t>* Create alerts in Azure Monitor to get faster notification </a:t>
            </a:r>
          </a:p>
          <a:p>
            <a:r>
              <a:rPr lang="en-US" dirty="0"/>
              <a:t>Other API</a:t>
            </a:r>
          </a:p>
          <a:p>
            <a:r>
              <a:rPr lang="en-US" dirty="0"/>
              <a:t>* Use Native error handling </a:t>
            </a:r>
          </a:p>
        </p:txBody>
      </p:sp>
    </p:spTree>
    <p:extLst>
      <p:ext uri="{BB962C8B-B14F-4D97-AF65-F5344CB8AC3E}">
        <p14:creationId xmlns:p14="http://schemas.microsoft.com/office/powerpoint/2010/main" val="2527155598"/>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8C34-CB48-42BE-93A6-5D07F41B4EB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Monitoring</a:t>
            </a:r>
            <a:endParaRPr lang="en-US" sz="4000" dirty="0"/>
          </a:p>
        </p:txBody>
      </p:sp>
      <p:sp>
        <p:nvSpPr>
          <p:cNvPr id="3" name="Text Placeholder 2">
            <a:extLst>
              <a:ext uri="{FF2B5EF4-FFF2-40B4-BE49-F238E27FC236}">
                <a16:creationId xmlns:a16="http://schemas.microsoft.com/office/drawing/2014/main" id="{94F55490-5AEC-47A4-9617-9985821EAA40}"/>
              </a:ext>
            </a:extLst>
          </p:cNvPr>
          <p:cNvSpPr>
            <a:spLocks noGrp="1"/>
          </p:cNvSpPr>
          <p:nvPr>
            <p:ph type="body" sz="quarter" idx="11"/>
          </p:nvPr>
        </p:nvSpPr>
        <p:spPr>
          <a:xfrm>
            <a:off x="269874" y="1584156"/>
            <a:ext cx="10811210" cy="2505301"/>
          </a:xfrm>
        </p:spPr>
        <p:txBody>
          <a:bodyPr vert="horz" wrap="square" lIns="146304" tIns="91440" rIns="146304" bIns="91440" rtlCol="0" anchor="t">
            <a:spAutoFit/>
          </a:bodyPr>
          <a:lstStyle/>
          <a:p>
            <a:r>
              <a:rPr lang="en-US" dirty="0"/>
              <a:t>Client</a:t>
            </a:r>
          </a:p>
          <a:p>
            <a:pPr marL="285750" indent="-285750">
              <a:buFont typeface="Arial" panose="020B0604020202020204" pitchFamily="34" charset="0"/>
              <a:buChar char="•"/>
            </a:pPr>
            <a:r>
              <a:rPr lang="en-US" b="0" dirty="0"/>
              <a:t>Capture activity id, request charge, exception (error code/</a:t>
            </a:r>
            <a:r>
              <a:rPr lang="en-US" b="0" dirty="0" err="1"/>
              <a:t>substatus</a:t>
            </a:r>
            <a:r>
              <a:rPr lang="en-US" b="0" dirty="0"/>
              <a:t> code/</a:t>
            </a:r>
            <a:r>
              <a:rPr lang="en-US" b="0" dirty="0" err="1"/>
              <a:t>stacktrace</a:t>
            </a:r>
            <a:r>
              <a:rPr lang="en-US" b="0" dirty="0"/>
              <a:t>), query exec stats if any every operation. You can also record response size/request size just in case</a:t>
            </a:r>
          </a:p>
          <a:p>
            <a:pPr marL="285750" indent="-285750">
              <a:buFont typeface="Arial" panose="020B0604020202020204" pitchFamily="34" charset="0"/>
              <a:buChar char="•"/>
            </a:pPr>
            <a:r>
              <a:rPr lang="en-US" b="0" dirty="0"/>
              <a:t> When logged into APIM like </a:t>
            </a:r>
            <a:r>
              <a:rPr lang="en-US" b="0" dirty="0" err="1"/>
              <a:t>AppInsight</a:t>
            </a:r>
            <a:r>
              <a:rPr lang="en-US" b="0" dirty="0"/>
              <a:t> – you can quickly raise alerts and look at issues</a:t>
            </a:r>
          </a:p>
          <a:p>
            <a:pPr marL="285750" indent="-285750">
              <a:buFont typeface="Arial" panose="020B0604020202020204" pitchFamily="34" charset="0"/>
              <a:buChar char="•"/>
            </a:pPr>
            <a:r>
              <a:rPr lang="en-US" b="0" dirty="0"/>
              <a:t> Use Azure Monitor to track response/error codes/ RU </a:t>
            </a:r>
            <a:r>
              <a:rPr lang="en-US" b="0" dirty="0" err="1"/>
              <a:t>provisoned</a:t>
            </a:r>
            <a:r>
              <a:rPr lang="en-US" b="0" dirty="0"/>
              <a:t> and raising alerts</a:t>
            </a:r>
          </a:p>
          <a:p>
            <a:pPr marL="285750" indent="-285750">
              <a:buFont typeface="Arial" panose="020B0604020202020204" pitchFamily="34" charset="0"/>
              <a:buChar char="•"/>
            </a:pPr>
            <a:r>
              <a:rPr lang="en-US" b="0" dirty="0"/>
              <a:t>Use Diagnostic log for immutable log of control plane, data plane and query log for SQL API</a:t>
            </a:r>
          </a:p>
          <a:p>
            <a:endParaRPr lang="en-US" b="0" dirty="0"/>
          </a:p>
        </p:txBody>
      </p:sp>
    </p:spTree>
    <p:extLst>
      <p:ext uri="{BB962C8B-B14F-4D97-AF65-F5344CB8AC3E}">
        <p14:creationId xmlns:p14="http://schemas.microsoft.com/office/powerpoint/2010/main" val="669396031"/>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nvGraphicFramePr>
        <p:xfrm>
          <a:off x="1380674" y="1575618"/>
          <a:ext cx="9144000" cy="4481076"/>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Code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Meaning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200 OK</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GET, PUT or POST operation was successful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201 Created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created successfully using a POST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204 No Content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deleted successfully using a DELETE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401 Unauthorized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Invalid Authorization header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403 Forbidden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Authorization token expired</a:t>
                      </a:r>
                    </a:p>
                    <a:p>
                      <a:pPr algn="l"/>
                      <a:r>
                        <a:rPr lang="en-US" sz="1400"/>
                        <a:t>Resource quota reached when attempting to create a document</a:t>
                      </a:r>
                      <a:br>
                        <a:rPr lang="en-US" sz="1400"/>
                      </a:br>
                      <a:r>
                        <a:rPr lang="en-US" sz="1400"/>
                        <a:t>Stored Procedure, Trigger or UDF is blacklisted from executed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409 Request Timeout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Stored Procedure, Trigger or UDF exceeded maximum execution time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36691081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409 Conflict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Id for a PUT or POST operation conflicts with an existing item</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412 Precondition Failure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specified </a:t>
                      </a:r>
                      <a:r>
                        <a:rPr lang="en-US" sz="1400" err="1"/>
                        <a:t>eTag</a:t>
                      </a:r>
                      <a:r>
                        <a:rPr lang="en-US" sz="1400"/>
                        <a:t> is different from the version on the server (optimistic concurrency error)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413 Entity Too Large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size exceeds maximum allowable document size of 2MB</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429 Too Many Requests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Container has exceeded provisioned throughput limit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449 Retry With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Transient error has occurred, safe to retry</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50x</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Server-side error. If effort persists, contact support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9058715"/>
                  </a:ext>
                </a:extLst>
              </a:tr>
            </a:tbl>
          </a:graphicData>
        </a:graphic>
      </p:graphicFrame>
    </p:spTree>
    <p:extLst>
      <p:ext uri="{BB962C8B-B14F-4D97-AF65-F5344CB8AC3E}">
        <p14:creationId xmlns:p14="http://schemas.microsoft.com/office/powerpoint/2010/main" val="1885444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graphicFrame>
        <p:nvGraphicFramePr>
          <p:cNvPr id="5" name="Table 4">
            <a:extLst>
              <a:ext uri="{FF2B5EF4-FFF2-40B4-BE49-F238E27FC236}">
                <a16:creationId xmlns:a16="http://schemas.microsoft.com/office/drawing/2014/main" id="{D7CA1DB2-C2F9-4602-81A3-01D459931252}"/>
              </a:ext>
            </a:extLst>
          </p:cNvPr>
          <p:cNvGraphicFramePr>
            <a:graphicFrameLocks noGrp="1"/>
          </p:cNvGraphicFramePr>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-activity-id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Unique identifier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serviceversion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Service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schemaversion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Schema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-item-count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 a query (or read-feed), the number of items returned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-alt-content-path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REST URI to access resource using user-supplied IDs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99692815"/>
                  </a:ext>
                </a:extLst>
              </a:tr>
              <a:tr h="658319">
                <a:tc>
                  <a:txBody>
                    <a:bodyPr/>
                    <a:lstStyle/>
                    <a:p>
                      <a:pPr algn="r"/>
                      <a:r>
                        <a:rPr lang="en-US" sz="1600" b="1" dirty="0" err="1">
                          <a:latin typeface="Arial" panose="020B0604020202020204" pitchFamily="34" charset="0"/>
                        </a:rPr>
                        <a:t>etag</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same value as the _</a:t>
                      </a:r>
                      <a:r>
                        <a:rPr lang="en-US" sz="1400" err="1"/>
                        <a:t>etag</a:t>
                      </a:r>
                      <a:r>
                        <a:rPr lang="en-US" sz="1400"/>
                        <a:t> property of the requested 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29106916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C7CEA1F-848F-47E2-B6A7-16EE1A7F226A}"/>
              </a:ext>
            </a:extLst>
          </p:cNvPr>
          <p:cNvGraphicFramePr>
            <a:graphicFrameLocks noGrp="1"/>
          </p:cNvGraphicFramePr>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-continuation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Token returned if a query (or read-feed) has more results and is resubmitted by clients as a request header to resume execution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-session-token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Used to maintain session consistency. Clients much echo this as a request header in subsequent operations to the same container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-request-charge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Number of normalized RU/s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-resource-quota</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Allotted quota for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-resource-usage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Current usage count of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-retry-after-</a:t>
                      </a:r>
                      <a:r>
                        <a:rPr lang="en-US" sz="1600" b="1" dirty="0" err="1">
                          <a:latin typeface="Arial" panose="020B0604020202020204" pitchFamily="34" charset="0"/>
                        </a:rPr>
                        <a:t>ms</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If rate limited, the number of milliseconds to wait before retrying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spTree>
    <p:extLst>
      <p:ext uri="{BB962C8B-B14F-4D97-AF65-F5344CB8AC3E}">
        <p14:creationId xmlns:p14="http://schemas.microsoft.com/office/powerpoint/2010/main" val="39999328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REST API Response Metadata</a:t>
            </a:r>
          </a:p>
        </p:txBody>
      </p:sp>
    </p:spTree>
    <p:extLst>
      <p:ext uri="{BB962C8B-B14F-4D97-AF65-F5344CB8AC3E}">
        <p14:creationId xmlns:p14="http://schemas.microsoft.com/office/powerpoint/2010/main" val="172089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33" name="TextBox 32">
            <a:extLst>
              <a:ext uri="{FF2B5EF4-FFF2-40B4-BE49-F238E27FC236}">
                <a16:creationId xmlns:a16="http://schemas.microsoft.com/office/drawing/2014/main" id="{53791083-C19E-4C25-9E3F-534C46B49D66}"/>
              </a:ext>
            </a:extLst>
          </p:cNvPr>
          <p:cNvSpPr txBox="1"/>
          <p:nvPr/>
        </p:nvSpPr>
        <p:spPr>
          <a:xfrm>
            <a:off x="5955526" y="5521735"/>
            <a:ext cx="5276404" cy="367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Document      Vertices/Edges         Row</a:t>
            </a:r>
          </a:p>
        </p:txBody>
      </p:sp>
      <p:cxnSp>
        <p:nvCxnSpPr>
          <p:cNvPr id="74" name="Connector: Elbow 73">
            <a:extLst>
              <a:ext uri="{FF2B5EF4-FFF2-40B4-BE49-F238E27FC236}">
                <a16:creationId xmlns:a16="http://schemas.microsoft.com/office/drawing/2014/main" id="{E40D01E2-07F0-47C7-80FF-D3DA891AB9E7}"/>
              </a:ext>
            </a:extLst>
          </p:cNvPr>
          <p:cNvCxnSpPr/>
          <p:nvPr/>
        </p:nvCxnSpPr>
        <p:spPr>
          <a:xfrm rot="16200000" flipH="1">
            <a:off x="6207639" y="484022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E763B158-BCED-4D9C-8377-28B91D9633A2}"/>
              </a:ext>
            </a:extLst>
          </p:cNvPr>
          <p:cNvCxnSpPr/>
          <p:nvPr/>
        </p:nvCxnSpPr>
        <p:spPr>
          <a:xfrm rot="16200000" flipH="1">
            <a:off x="7502994" y="484824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9FFBB6C1-41A7-4299-A7B4-D6081F62A9F9}"/>
              </a:ext>
            </a:extLst>
          </p:cNvPr>
          <p:cNvCxnSpPr/>
          <p:nvPr/>
        </p:nvCxnSpPr>
        <p:spPr>
          <a:xfrm rot="16200000" flipH="1">
            <a:off x="8979043" y="4884945"/>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83035052-A760-41AE-927F-0A656FE8641E}"/>
              </a:ext>
            </a:extLst>
          </p:cNvPr>
          <p:cNvGrpSpPr/>
          <p:nvPr/>
        </p:nvGrpSpPr>
        <p:grpSpPr>
          <a:xfrm>
            <a:off x="5660026" y="4210255"/>
            <a:ext cx="1101432" cy="645721"/>
            <a:chOff x="4832156" y="4374744"/>
            <a:chExt cx="1101432" cy="645721"/>
          </a:xfrm>
        </p:grpSpPr>
        <p:cxnSp>
          <p:nvCxnSpPr>
            <p:cNvPr id="78" name="Straight Connector 77">
              <a:extLst>
                <a:ext uri="{FF2B5EF4-FFF2-40B4-BE49-F238E27FC236}">
                  <a16:creationId xmlns:a16="http://schemas.microsoft.com/office/drawing/2014/main" id="{0D011362-85CA-4C46-9A69-6A2B4C4D5FD1}"/>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9" name="Straight Connector 78">
              <a:extLst>
                <a:ext uri="{FF2B5EF4-FFF2-40B4-BE49-F238E27FC236}">
                  <a16:creationId xmlns:a16="http://schemas.microsoft.com/office/drawing/2014/main" id="{9D81EE91-98E8-4537-86BB-A3BE126D06E4}"/>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0" name="Oval 79">
              <a:extLst>
                <a:ext uri="{FF2B5EF4-FFF2-40B4-BE49-F238E27FC236}">
                  <a16:creationId xmlns:a16="http://schemas.microsoft.com/office/drawing/2014/main" id="{C81EFB9F-F6A0-4642-9208-D9020C8F6817}"/>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1" name="Straight Connector 80">
              <a:extLst>
                <a:ext uri="{FF2B5EF4-FFF2-40B4-BE49-F238E27FC236}">
                  <a16:creationId xmlns:a16="http://schemas.microsoft.com/office/drawing/2014/main" id="{E9356EFB-7239-4206-A9E8-137A777E501B}"/>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82" name="Straight Connector 81">
              <a:extLst>
                <a:ext uri="{FF2B5EF4-FFF2-40B4-BE49-F238E27FC236}">
                  <a16:creationId xmlns:a16="http://schemas.microsoft.com/office/drawing/2014/main" id="{55A1860F-5F05-4701-8F55-23114356F05F}"/>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3" name="Oval 82">
              <a:extLst>
                <a:ext uri="{FF2B5EF4-FFF2-40B4-BE49-F238E27FC236}">
                  <a16:creationId xmlns:a16="http://schemas.microsoft.com/office/drawing/2014/main" id="{29D27C9C-8EB2-4047-A39B-2C4C7AA7386C}"/>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4" name="Oval 83">
              <a:extLst>
                <a:ext uri="{FF2B5EF4-FFF2-40B4-BE49-F238E27FC236}">
                  <a16:creationId xmlns:a16="http://schemas.microsoft.com/office/drawing/2014/main" id="{517B849E-6DFE-47BC-9537-073B7DE70E21}"/>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5" name="Straight Connector 84">
              <a:extLst>
                <a:ext uri="{FF2B5EF4-FFF2-40B4-BE49-F238E27FC236}">
                  <a16:creationId xmlns:a16="http://schemas.microsoft.com/office/drawing/2014/main" id="{743C7536-3C26-4B96-BD29-9CBE38CF42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6" name="Oval 85">
              <a:extLst>
                <a:ext uri="{FF2B5EF4-FFF2-40B4-BE49-F238E27FC236}">
                  <a16:creationId xmlns:a16="http://schemas.microsoft.com/office/drawing/2014/main" id="{A5C4042C-1A26-43FD-B172-42061A3A570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7" name="Straight Connector 86">
              <a:extLst>
                <a:ext uri="{FF2B5EF4-FFF2-40B4-BE49-F238E27FC236}">
                  <a16:creationId xmlns:a16="http://schemas.microsoft.com/office/drawing/2014/main" id="{A98D2B54-8205-4DC9-8660-CEB61643770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8" name="Oval 87">
              <a:extLst>
                <a:ext uri="{FF2B5EF4-FFF2-40B4-BE49-F238E27FC236}">
                  <a16:creationId xmlns:a16="http://schemas.microsoft.com/office/drawing/2014/main" id="{B5095BDD-CB0E-4673-84FC-66EC3BA8A2D3}"/>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9" name="Oval 88">
              <a:extLst>
                <a:ext uri="{FF2B5EF4-FFF2-40B4-BE49-F238E27FC236}">
                  <a16:creationId xmlns:a16="http://schemas.microsoft.com/office/drawing/2014/main" id="{004C2199-FD42-4D72-8668-EE627F0DB7C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0" name="Oval 89">
              <a:extLst>
                <a:ext uri="{FF2B5EF4-FFF2-40B4-BE49-F238E27FC236}">
                  <a16:creationId xmlns:a16="http://schemas.microsoft.com/office/drawing/2014/main" id="{2C03D1EE-70FB-41DE-A2BC-D56175DD93B3}"/>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1" name="TextBox 90">
              <a:extLst>
                <a:ext uri="{FF2B5EF4-FFF2-40B4-BE49-F238E27FC236}">
                  <a16:creationId xmlns:a16="http://schemas.microsoft.com/office/drawing/2014/main" id="{701F0A19-BD9E-463F-91D8-480B0F3F57AF}"/>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2" name="Group 91">
            <a:extLst>
              <a:ext uri="{FF2B5EF4-FFF2-40B4-BE49-F238E27FC236}">
                <a16:creationId xmlns:a16="http://schemas.microsoft.com/office/drawing/2014/main" id="{7947F519-9AFB-4D6A-9D52-607E07C976CC}"/>
              </a:ext>
            </a:extLst>
          </p:cNvPr>
          <p:cNvGrpSpPr/>
          <p:nvPr/>
        </p:nvGrpSpPr>
        <p:grpSpPr>
          <a:xfrm>
            <a:off x="7180479" y="4217499"/>
            <a:ext cx="668714" cy="630144"/>
            <a:chOff x="5875501" y="4390008"/>
            <a:chExt cx="668714" cy="630144"/>
          </a:xfrm>
        </p:grpSpPr>
        <p:grpSp>
          <p:nvGrpSpPr>
            <p:cNvPr id="93" name="Group 92">
              <a:extLst>
                <a:ext uri="{FF2B5EF4-FFF2-40B4-BE49-F238E27FC236}">
                  <a16:creationId xmlns:a16="http://schemas.microsoft.com/office/drawing/2014/main" id="{F096AFE0-8A40-4B26-B1D9-036FE30F3263}"/>
                </a:ext>
              </a:extLst>
            </p:cNvPr>
            <p:cNvGrpSpPr/>
            <p:nvPr/>
          </p:nvGrpSpPr>
          <p:grpSpPr>
            <a:xfrm>
              <a:off x="5988240" y="4390008"/>
              <a:ext cx="427810" cy="275208"/>
              <a:chOff x="5988240" y="4390008"/>
              <a:chExt cx="427810" cy="275208"/>
            </a:xfrm>
          </p:grpSpPr>
          <p:sp>
            <p:nvSpPr>
              <p:cNvPr id="95" name="Oval 94">
                <a:extLst>
                  <a:ext uri="{FF2B5EF4-FFF2-40B4-BE49-F238E27FC236}">
                    <a16:creationId xmlns:a16="http://schemas.microsoft.com/office/drawing/2014/main" id="{5ED56104-E82E-4E78-A562-999660224E99}"/>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6" name="Oval 95">
                <a:extLst>
                  <a:ext uri="{FF2B5EF4-FFF2-40B4-BE49-F238E27FC236}">
                    <a16:creationId xmlns:a16="http://schemas.microsoft.com/office/drawing/2014/main" id="{2C8E8CF1-3C5E-4D80-B1A0-234199C841BC}"/>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7" name="Oval 96">
                <a:extLst>
                  <a:ext uri="{FF2B5EF4-FFF2-40B4-BE49-F238E27FC236}">
                    <a16:creationId xmlns:a16="http://schemas.microsoft.com/office/drawing/2014/main" id="{1179AA30-456C-4710-816F-AC312D761F66}"/>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8" name="Oval 97">
                <a:extLst>
                  <a:ext uri="{FF2B5EF4-FFF2-40B4-BE49-F238E27FC236}">
                    <a16:creationId xmlns:a16="http://schemas.microsoft.com/office/drawing/2014/main" id="{B9D0A3ED-E08C-46C8-99B7-B15E3149F225}"/>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99" name="Straight Connector 98">
                <a:extLst>
                  <a:ext uri="{FF2B5EF4-FFF2-40B4-BE49-F238E27FC236}">
                    <a16:creationId xmlns:a16="http://schemas.microsoft.com/office/drawing/2014/main" id="{7A6905F3-EE7E-4588-A9F8-17DC73F35C24}"/>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0" name="Straight Connector 99">
                <a:extLst>
                  <a:ext uri="{FF2B5EF4-FFF2-40B4-BE49-F238E27FC236}">
                    <a16:creationId xmlns:a16="http://schemas.microsoft.com/office/drawing/2014/main" id="{ECAC8590-47F8-4694-8C26-181A4592453F}"/>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1" name="Straight Connector 100">
                <a:extLst>
                  <a:ext uri="{FF2B5EF4-FFF2-40B4-BE49-F238E27FC236}">
                    <a16:creationId xmlns:a16="http://schemas.microsoft.com/office/drawing/2014/main" id="{87A143B4-6237-42D9-9CDC-BCAC0516F636}"/>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2" name="Straight Connector 101">
                <a:extLst>
                  <a:ext uri="{FF2B5EF4-FFF2-40B4-BE49-F238E27FC236}">
                    <a16:creationId xmlns:a16="http://schemas.microsoft.com/office/drawing/2014/main" id="{64AF777F-FD87-4B4A-A984-5695F5611F58}"/>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94" name="TextBox 93">
              <a:extLst>
                <a:ext uri="{FF2B5EF4-FFF2-40B4-BE49-F238E27FC236}">
                  <a16:creationId xmlns:a16="http://schemas.microsoft.com/office/drawing/2014/main" id="{9F52CFB4-272C-40D4-B0B4-BB88B820E52B}"/>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03" name="Group 102">
            <a:extLst>
              <a:ext uri="{FF2B5EF4-FFF2-40B4-BE49-F238E27FC236}">
                <a16:creationId xmlns:a16="http://schemas.microsoft.com/office/drawing/2014/main" id="{7CA9980D-7EF5-4557-8C2D-401FFC685AE6}"/>
              </a:ext>
            </a:extLst>
          </p:cNvPr>
          <p:cNvGrpSpPr/>
          <p:nvPr/>
        </p:nvGrpSpPr>
        <p:grpSpPr>
          <a:xfrm>
            <a:off x="8765470" y="4292399"/>
            <a:ext cx="668714" cy="615568"/>
            <a:chOff x="6724208" y="4404575"/>
            <a:chExt cx="668714" cy="615568"/>
          </a:xfrm>
        </p:grpSpPr>
        <p:cxnSp>
          <p:nvCxnSpPr>
            <p:cNvPr id="104" name="Straight Connector 103">
              <a:extLst>
                <a:ext uri="{FF2B5EF4-FFF2-40B4-BE49-F238E27FC236}">
                  <a16:creationId xmlns:a16="http://schemas.microsoft.com/office/drawing/2014/main" id="{714E959D-DA0C-46C1-AEE4-DCA8E81D9F21}"/>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5" name="Oval 104">
              <a:extLst>
                <a:ext uri="{FF2B5EF4-FFF2-40B4-BE49-F238E27FC236}">
                  <a16:creationId xmlns:a16="http://schemas.microsoft.com/office/drawing/2014/main" id="{DB11EB96-59EC-4FC6-9BD1-F5E2DA156210}"/>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6" name="Circle: Hollow 67">
              <a:extLst>
                <a:ext uri="{FF2B5EF4-FFF2-40B4-BE49-F238E27FC236}">
                  <a16:creationId xmlns:a16="http://schemas.microsoft.com/office/drawing/2014/main" id="{DE188242-313C-4DC1-91D1-2D89EFA3D133}"/>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7C8A5477-3C6D-428F-AE64-4C78DF6C872B}"/>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8" name="Oval 107">
              <a:extLst>
                <a:ext uri="{FF2B5EF4-FFF2-40B4-BE49-F238E27FC236}">
                  <a16:creationId xmlns:a16="http://schemas.microsoft.com/office/drawing/2014/main" id="{6E32FC50-529B-4CAF-987B-56264E77695D}"/>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9" name="Circle: Hollow 70">
              <a:extLst>
                <a:ext uri="{FF2B5EF4-FFF2-40B4-BE49-F238E27FC236}">
                  <a16:creationId xmlns:a16="http://schemas.microsoft.com/office/drawing/2014/main" id="{F1ADFDF5-C6AC-4B78-8BA9-75C8C77E6763}"/>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10" name="Straight Connector 109">
              <a:extLst>
                <a:ext uri="{FF2B5EF4-FFF2-40B4-BE49-F238E27FC236}">
                  <a16:creationId xmlns:a16="http://schemas.microsoft.com/office/drawing/2014/main" id="{44B4E330-F3C1-4B34-938F-48D9BB4FFD3D}"/>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1" name="Oval 110">
              <a:extLst>
                <a:ext uri="{FF2B5EF4-FFF2-40B4-BE49-F238E27FC236}">
                  <a16:creationId xmlns:a16="http://schemas.microsoft.com/office/drawing/2014/main" id="{C59F5C31-B701-421C-A86C-F93CE8614815}"/>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2" name="Circle: Hollow 73">
              <a:extLst>
                <a:ext uri="{FF2B5EF4-FFF2-40B4-BE49-F238E27FC236}">
                  <a16:creationId xmlns:a16="http://schemas.microsoft.com/office/drawing/2014/main" id="{D647BE85-0570-48EA-9AEC-8B355E2E0F3B}"/>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3" name="TextBox 112">
              <a:extLst>
                <a:ext uri="{FF2B5EF4-FFF2-40B4-BE49-F238E27FC236}">
                  <a16:creationId xmlns:a16="http://schemas.microsoft.com/office/drawing/2014/main" id="{A92AD70B-0897-4855-BFD8-AD463363997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
        <p:nvSpPr>
          <p:cNvPr id="114" name="TextBox 113">
            <a:extLst>
              <a:ext uri="{FF2B5EF4-FFF2-40B4-BE49-F238E27FC236}">
                <a16:creationId xmlns:a16="http://schemas.microsoft.com/office/drawing/2014/main" id="{7D90673C-CAEB-4D70-B2BD-34E3A057DA78}"/>
              </a:ext>
            </a:extLst>
          </p:cNvPr>
          <p:cNvSpPr txBox="1"/>
          <p:nvPr/>
        </p:nvSpPr>
        <p:spPr>
          <a:xfrm>
            <a:off x="4239292" y="2601807"/>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Items – can be document, vertices/edges, or row</a:t>
            </a:r>
          </a:p>
        </p:txBody>
      </p:sp>
    </p:spTree>
    <p:extLst>
      <p:ext uri="{BB962C8B-B14F-4D97-AF65-F5344CB8AC3E}">
        <p14:creationId xmlns:p14="http://schemas.microsoft.com/office/powerpoint/2010/main" val="1440946427"/>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58DC-2069-415A-A530-2C01C198EECE}"/>
              </a:ext>
            </a:extLst>
          </p:cNvPr>
          <p:cNvSpPr>
            <a:spLocks noGrp="1"/>
          </p:cNvSpPr>
          <p:nvPr>
            <p:ph type="title"/>
          </p:nvPr>
        </p:nvSpPr>
        <p:spPr>
          <a:xfrm>
            <a:off x="389555" y="289511"/>
            <a:ext cx="11655840" cy="899665"/>
          </a:xfrm>
        </p:spPr>
        <p:txBody>
          <a:bodyPr>
            <a:normAutofit/>
          </a:bodyPr>
          <a:lstStyle/>
          <a:p>
            <a:r>
              <a:rPr lang="en-US" sz="4000" dirty="0">
                <a:latin typeface="Arial" panose="020B0604020202020204" pitchFamily="34" charset="0"/>
                <a:cs typeface="Arial" panose="020B0604020202020204" pitchFamily="34" charset="0"/>
              </a:rPr>
              <a:t>Identifying Rate Limiting</a:t>
            </a:r>
          </a:p>
        </p:txBody>
      </p:sp>
      <p:sp>
        <p:nvSpPr>
          <p:cNvPr id="3" name="Text Placeholder 2">
            <a:extLst>
              <a:ext uri="{FF2B5EF4-FFF2-40B4-BE49-F238E27FC236}">
                <a16:creationId xmlns:a16="http://schemas.microsoft.com/office/drawing/2014/main" id="{E5D584B3-337A-4515-8C8D-DC16637E8920}"/>
              </a:ext>
            </a:extLst>
          </p:cNvPr>
          <p:cNvSpPr>
            <a:spLocks noGrp="1"/>
          </p:cNvSpPr>
          <p:nvPr>
            <p:ph type="body" sz="quarter" idx="10"/>
          </p:nvPr>
        </p:nvSpPr>
        <p:spPr>
          <a:xfrm>
            <a:off x="389555" y="1588801"/>
            <a:ext cx="7031736" cy="5141920"/>
          </a:xfrm>
        </p:spPr>
        <p:txBody>
          <a:bodyPr/>
          <a:lstStyle/>
          <a:p>
            <a:r>
              <a:rPr lang="en-US" sz="1600" dirty="0"/>
              <a:t>HTTP Response Status Code</a:t>
            </a:r>
          </a:p>
          <a:p>
            <a:endParaRPr lang="en-US" sz="1600" b="0" dirty="0">
              <a:solidFill>
                <a:schemeClr val="tx1"/>
              </a:solidFill>
            </a:endParaRPr>
          </a:p>
          <a:p>
            <a:r>
              <a:rPr lang="en-US" sz="1600" b="0" dirty="0">
                <a:solidFill>
                  <a:schemeClr val="tx1"/>
                </a:solidFill>
              </a:rPr>
              <a:t>A rate limited request will return a HTTP status code of </a:t>
            </a:r>
            <a:r>
              <a:rPr lang="en-US" sz="1600" dirty="0">
                <a:solidFill>
                  <a:schemeClr val="tx1"/>
                </a:solidFill>
              </a:rPr>
              <a:t>429 (Too Many Requests)</a:t>
            </a:r>
            <a:r>
              <a:rPr lang="en-US" sz="1600" b="0" dirty="0">
                <a:solidFill>
                  <a:schemeClr val="tx1"/>
                </a:solidFill>
              </a:rPr>
              <a:t>. This response indicates that the container has exceeded provisioned throughput limit.</a:t>
            </a:r>
          </a:p>
          <a:p>
            <a:endParaRPr lang="en-US" sz="1600" dirty="0"/>
          </a:p>
          <a:p>
            <a:r>
              <a:rPr lang="en-US" sz="1600" dirty="0"/>
              <a:t>HTTP Response </a:t>
            </a:r>
            <a:r>
              <a:rPr lang="en-US" sz="1600" dirty="0" err="1"/>
              <a:t>HEader</a:t>
            </a:r>
            <a:endParaRPr lang="en-US" sz="1600" dirty="0"/>
          </a:p>
          <a:p>
            <a:endParaRPr lang="en-US" sz="1600" b="0" dirty="0">
              <a:solidFill>
                <a:schemeClr val="tx1"/>
              </a:solidFill>
            </a:endParaRPr>
          </a:p>
          <a:p>
            <a:r>
              <a:rPr lang="en-US" sz="1600" b="0" dirty="0">
                <a:solidFill>
                  <a:schemeClr val="tx1"/>
                </a:solidFill>
              </a:rPr>
              <a:t>A rate limited request will also have a </a:t>
            </a:r>
            <a:r>
              <a:rPr lang="en-US" sz="1600" dirty="0">
                <a:solidFill>
                  <a:schemeClr val="tx1"/>
                </a:solidFill>
              </a:rPr>
              <a:t>x-</a:t>
            </a:r>
            <a:r>
              <a:rPr lang="en-US" sz="1600" dirty="0" err="1">
                <a:solidFill>
                  <a:schemeClr val="tx1"/>
                </a:solidFill>
              </a:rPr>
              <a:t>ms</a:t>
            </a:r>
            <a:r>
              <a:rPr lang="en-US" sz="1600" dirty="0">
                <a:solidFill>
                  <a:schemeClr val="tx1"/>
                </a:solidFill>
              </a:rPr>
              <a:t>-retry-after-</a:t>
            </a:r>
            <a:r>
              <a:rPr lang="en-US" sz="1600" dirty="0" err="1">
                <a:solidFill>
                  <a:schemeClr val="tx1"/>
                </a:solidFill>
              </a:rPr>
              <a:t>ms</a:t>
            </a:r>
            <a:r>
              <a:rPr lang="en-US" sz="1600" b="0" dirty="0">
                <a:solidFill>
                  <a:schemeClr val="tx1"/>
                </a:solidFill>
              </a:rPr>
              <a:t> header. This header gives the number of milliseconds your application should wait before retrying the current request.</a:t>
            </a:r>
          </a:p>
          <a:p>
            <a:endParaRPr lang="en-US" sz="1600" b="0" dirty="0">
              <a:solidFill>
                <a:schemeClr val="tx1"/>
              </a:solidFill>
            </a:endParaRPr>
          </a:p>
          <a:p>
            <a:r>
              <a:rPr lang="en-US" sz="1600" dirty="0"/>
              <a:t>Automatic Retry On Throttle</a:t>
            </a:r>
          </a:p>
          <a:p>
            <a:endParaRPr lang="en-US" sz="1600" b="0" dirty="0">
              <a:solidFill>
                <a:schemeClr val="tx1"/>
              </a:solidFill>
            </a:endParaRPr>
          </a:p>
          <a:p>
            <a:r>
              <a:rPr lang="en-US" sz="1600" b="0" dirty="0">
                <a:solidFill>
                  <a:schemeClr val="tx1"/>
                </a:solidFill>
              </a:rPr>
              <a:t>The SDK automatically retries any throttled requests. This can </a:t>
            </a:r>
            <a:r>
              <a:rPr lang="en-US" sz="1600" dirty="0">
                <a:solidFill>
                  <a:schemeClr val="tx1"/>
                </a:solidFill>
              </a:rPr>
              <a:t>potentially create a long-running client-side method </a:t>
            </a:r>
            <a:r>
              <a:rPr lang="en-US" sz="1600" b="0" dirty="0">
                <a:solidFill>
                  <a:schemeClr val="tx1"/>
                </a:solidFill>
              </a:rPr>
              <a:t>that is attempting to retry throttled requests.</a:t>
            </a:r>
          </a:p>
        </p:txBody>
      </p:sp>
    </p:spTree>
    <p:extLst>
      <p:ext uri="{BB962C8B-B14F-4D97-AF65-F5344CB8AC3E}">
        <p14:creationId xmlns:p14="http://schemas.microsoft.com/office/powerpoint/2010/main" val="2159715654"/>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8"/>
            <a:ext cx="5265119" cy="4614768"/>
          </a:xfrm>
        </p:spPr>
        <p:txBody>
          <a:bodyPr>
            <a:noAutofit/>
          </a:bodyPr>
          <a:lstStyle/>
          <a:p>
            <a:pPr lvl="0"/>
            <a:r>
              <a:rPr lang="en-US" b="1" dirty="0">
                <a:latin typeface="Arial" panose="020B0604020202020204" pitchFamily="34" charset="0"/>
                <a:cs typeface="Arial" panose="020B0604020202020204" pitchFamily="34" charset="0"/>
              </a:rPr>
              <a:t>What Is Logged By Azure Diagnostic Logs:</a:t>
            </a:r>
          </a:p>
          <a:p>
            <a:pPr marL="0" lvl="1" indent="0">
              <a:buNone/>
            </a:pPr>
            <a:r>
              <a:rPr lang="en-US" dirty="0">
                <a:latin typeface="Arial" panose="020B0604020202020204" pitchFamily="34" charset="0"/>
                <a:cs typeface="Arial" panose="020B0604020202020204" pitchFamily="34" charset="0"/>
              </a:rPr>
              <a:t>All Authenticated Backend Requests Across All Protocols and API’s</a:t>
            </a:r>
          </a:p>
          <a:p>
            <a:pPr lvl="2"/>
            <a:r>
              <a:rPr lang="en-US" dirty="0">
                <a:latin typeface="Arial" panose="020B0604020202020204" pitchFamily="34" charset="0"/>
                <a:cs typeface="Arial" panose="020B0604020202020204" pitchFamily="34" charset="0"/>
              </a:rPr>
              <a:t>Includes Failed Requests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Database Operations</a:t>
            </a:r>
          </a:p>
          <a:p>
            <a:pPr lvl="2"/>
            <a:r>
              <a:rPr lang="en-US" dirty="0">
                <a:latin typeface="Arial" panose="020B0604020202020204" pitchFamily="34" charset="0"/>
                <a:cs typeface="Arial" panose="020B0604020202020204" pitchFamily="34" charset="0"/>
              </a:rPr>
              <a:t>Includes CRUD Operations On All Resources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Account Key Operations</a:t>
            </a:r>
          </a:p>
          <a:p>
            <a:pPr marL="0" lvl="1" indent="0">
              <a:buNone/>
            </a:pPr>
            <a:r>
              <a:rPr lang="en-US" dirty="0">
                <a:latin typeface="Arial" panose="020B0604020202020204" pitchFamily="34" charset="0"/>
                <a:cs typeface="Arial" panose="020B0604020202020204" pitchFamily="34" charset="0"/>
              </a:rPr>
              <a:t>Unauthenticated Requests	</a:t>
            </a:r>
          </a:p>
          <a:p>
            <a:pPr lvl="2"/>
            <a:r>
              <a:rPr lang="en-US" dirty="0">
                <a:latin typeface="Arial" panose="020B0604020202020204" pitchFamily="34" charset="0"/>
                <a:cs typeface="Arial" panose="020B0604020202020204" pitchFamily="34" charset="0"/>
              </a:rPr>
              <a:t>Requests That Result In A 401 Response</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Logging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p:spPr>
              </p:cxnSp>
            </p:grpSp>
          </p:grpSp>
        </p:grpSp>
      </p:grpSp>
    </p:spTree>
    <p:extLst>
      <p:ext uri="{BB962C8B-B14F-4D97-AF65-F5344CB8AC3E}">
        <p14:creationId xmlns:p14="http://schemas.microsoft.com/office/powerpoint/2010/main" val="175173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865C-EE5B-4EC6-A2AC-F30ED0031E7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Viewing Logs in Log Analytics</a:t>
            </a:r>
          </a:p>
        </p:txBody>
      </p:sp>
      <p:sp>
        <p:nvSpPr>
          <p:cNvPr id="3" name="Text Placeholder 2">
            <a:extLst>
              <a:ext uri="{FF2B5EF4-FFF2-40B4-BE49-F238E27FC236}">
                <a16:creationId xmlns:a16="http://schemas.microsoft.com/office/drawing/2014/main" id="{81292FA9-BB90-4905-9825-4C0B99AACE76}"/>
              </a:ext>
            </a:extLst>
          </p:cNvPr>
          <p:cNvSpPr>
            <a:spLocks noGrp="1"/>
          </p:cNvSpPr>
          <p:nvPr>
            <p:ph type="body" sz="quarter" idx="10"/>
          </p:nvPr>
        </p:nvSpPr>
        <p:spPr>
          <a:xfrm>
            <a:off x="269241" y="1600833"/>
            <a:ext cx="11655839" cy="5083443"/>
          </a:xfrm>
        </p:spPr>
        <p:txBody>
          <a:bodyPr/>
          <a:lstStyle/>
          <a:p>
            <a:r>
              <a:rPr lang="en-US" sz="1600" dirty="0"/>
              <a:t>Enable Logging</a:t>
            </a:r>
          </a:p>
          <a:p>
            <a:endParaRPr lang="en-US" sz="1600" b="0" dirty="0">
              <a:solidFill>
                <a:schemeClr val="tx1"/>
              </a:solidFill>
            </a:endParaRPr>
          </a:p>
          <a:p>
            <a:r>
              <a:rPr lang="en-US" sz="1600" b="0" dirty="0">
                <a:solidFill>
                  <a:schemeClr val="tx1"/>
                </a:solidFill>
              </a:rPr>
              <a:t>Diagnostic Logs for Azure Services are opt-in. You should first enable logging (using the Portal, CLI or PowerShell). </a:t>
            </a:r>
          </a:p>
          <a:p>
            <a:endParaRPr lang="en-US" sz="1600" b="0" dirty="0">
              <a:solidFill>
                <a:schemeClr val="tx1"/>
              </a:solidFill>
            </a:endParaRPr>
          </a:p>
          <a:p>
            <a:r>
              <a:rPr lang="en-US" sz="1600" b="0" dirty="0">
                <a:solidFill>
                  <a:schemeClr val="tx1"/>
                </a:solidFill>
              </a:rPr>
              <a:t>Logs take, on average, about two hours to be made available.</a:t>
            </a:r>
          </a:p>
          <a:p>
            <a:endParaRPr lang="en-US" sz="1600" dirty="0"/>
          </a:p>
          <a:p>
            <a:r>
              <a:rPr lang="en-US" sz="1600" dirty="0"/>
              <a:t>Log Analytics</a:t>
            </a:r>
          </a:p>
          <a:p>
            <a:endParaRPr lang="en-US" sz="1600" b="0" dirty="0">
              <a:solidFill>
                <a:schemeClr val="tx1"/>
              </a:solidFill>
            </a:endParaRPr>
          </a:p>
          <a:p>
            <a:r>
              <a:rPr lang="en-US" sz="1600" b="0" dirty="0">
                <a:solidFill>
                  <a:schemeClr val="tx1"/>
                </a:solidFill>
              </a:rPr>
              <a:t>If you selected the </a:t>
            </a:r>
            <a:r>
              <a:rPr lang="en-US" sz="1600" dirty="0">
                <a:solidFill>
                  <a:schemeClr val="tx1"/>
                </a:solidFill>
              </a:rPr>
              <a:t>Send to Log Analytics </a:t>
            </a:r>
            <a:r>
              <a:rPr lang="en-US" sz="1600" b="0" dirty="0">
                <a:solidFill>
                  <a:schemeClr val="tx1"/>
                </a:solidFill>
              </a:rPr>
              <a:t>option when you turned on diagnostic logging, diagnostic data from your collection is forwarded to Log Analytics.</a:t>
            </a:r>
          </a:p>
          <a:p>
            <a:endParaRPr lang="en-US" sz="1600" b="0" dirty="0">
              <a:solidFill>
                <a:schemeClr val="tx1"/>
              </a:solidFill>
            </a:endParaRPr>
          </a:p>
          <a:p>
            <a:r>
              <a:rPr lang="en-US" sz="1600" b="0" dirty="0">
                <a:solidFill>
                  <a:schemeClr val="tx1"/>
                </a:solidFill>
              </a:rPr>
              <a:t>From within the Log Analytics portal experience, you can:</a:t>
            </a:r>
          </a:p>
          <a:p>
            <a:pPr marL="285750" indent="-285750">
              <a:buFont typeface="Arial" panose="020B0604020202020204" pitchFamily="34" charset="0"/>
              <a:buChar char="•"/>
            </a:pPr>
            <a:r>
              <a:rPr lang="en-US" sz="1600" b="0" dirty="0">
                <a:solidFill>
                  <a:schemeClr val="tx1"/>
                </a:solidFill>
              </a:rPr>
              <a:t>Search logs using the expanded Log Analytics query language</a:t>
            </a:r>
          </a:p>
          <a:p>
            <a:pPr marL="285750" indent="-285750">
              <a:buFont typeface="Arial" panose="020B0604020202020204" pitchFamily="34" charset="0"/>
              <a:buChar char="•"/>
            </a:pPr>
            <a:r>
              <a:rPr lang="en-US" sz="1600" b="0" dirty="0">
                <a:solidFill>
                  <a:schemeClr val="tx1"/>
                </a:solidFill>
              </a:rPr>
              <a:t>Visualize the results of a query as a graph</a:t>
            </a:r>
          </a:p>
          <a:p>
            <a:pPr marL="285750" indent="-285750">
              <a:buFont typeface="Arial" panose="020B0604020202020204" pitchFamily="34" charset="0"/>
              <a:buChar char="•"/>
            </a:pPr>
            <a:r>
              <a:rPr lang="en-US" sz="1600" b="0" dirty="0">
                <a:solidFill>
                  <a:schemeClr val="tx1"/>
                </a:solidFill>
              </a:rPr>
              <a:t>Pin a graph visualization of a query to your Azure portal dashboard</a:t>
            </a:r>
          </a:p>
        </p:txBody>
      </p:sp>
    </p:spTree>
    <p:extLst>
      <p:ext uri="{BB962C8B-B14F-4D97-AF65-F5344CB8AC3E}">
        <p14:creationId xmlns:p14="http://schemas.microsoft.com/office/powerpoint/2010/main" val="697878697"/>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Logs in Log Analytics</a:t>
            </a:r>
          </a:p>
        </p:txBody>
      </p:sp>
    </p:spTree>
    <p:extLst>
      <p:ext uri="{BB962C8B-B14F-4D97-AF65-F5344CB8AC3E}">
        <p14:creationId xmlns:p14="http://schemas.microsoft.com/office/powerpoint/2010/main" val="277805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Hands-On Exercise</a:t>
            </a:r>
            <a:br>
              <a:rPr lang="en-US" dirty="0"/>
            </a:br>
            <a:br>
              <a:rPr lang="en-US" dirty="0"/>
            </a:br>
            <a:r>
              <a:rPr lang="en-US" sz="2400" dirty="0"/>
              <a:t>Troubleshooting Failed and RATE LIMITED Requests</a:t>
            </a:r>
            <a:endParaRPr lang="en-US" dirty="0"/>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450184" y="685800"/>
            <a:ext cx="3657600"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Simulate a Usage Spike in Requests</a:t>
            </a:r>
          </a:p>
          <a:p>
            <a:pPr marL="457200" indent="-457200">
              <a:lnSpc>
                <a:spcPct val="150000"/>
              </a:lnSpc>
              <a:buFont typeface="+mj-lt"/>
              <a:buAutoNum type="arabicPeriod"/>
            </a:pPr>
            <a:r>
              <a:rPr lang="en-US"/>
              <a:t>View Response Metadata</a:t>
            </a:r>
          </a:p>
          <a:p>
            <a:pPr marL="457200" indent="-457200">
              <a:lnSpc>
                <a:spcPct val="150000"/>
              </a:lnSpc>
              <a:buFont typeface="+mj-lt"/>
              <a:buAutoNum type="arabicPeriod"/>
            </a:pPr>
            <a:r>
              <a:rPr lang="en-US"/>
              <a:t>Third exercise task</a:t>
            </a:r>
          </a:p>
        </p:txBody>
      </p:sp>
    </p:spTree>
    <p:extLst>
      <p:ext uri="{BB962C8B-B14F-4D97-AF65-F5344CB8AC3E}">
        <p14:creationId xmlns:p14="http://schemas.microsoft.com/office/powerpoint/2010/main" val="4241354576"/>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19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Arial" panose="020B0604020202020204" pitchFamily="34" charset="0"/>
                    <a:ea typeface="+mn-ea"/>
                    <a:cs typeface="Arial" panose="020B0604020202020204" pitchFamily="34" charset="0"/>
                  </a:rPr>
                  <a:t>Sproc</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4" name="TextBox 43">
            <a:extLst>
              <a:ext uri="{FF2B5EF4-FFF2-40B4-BE49-F238E27FC236}">
                <a16:creationId xmlns:a16="http://schemas.microsoft.com/office/drawing/2014/main" id="{00DFDC14-BB54-47B1-B429-4567899DCB1C}"/>
              </a:ext>
            </a:extLst>
          </p:cNvPr>
          <p:cNvSpPr txBox="1"/>
          <p:nvPr/>
        </p:nvSpPr>
        <p:spPr>
          <a:xfrm>
            <a:off x="4105225" y="3070226"/>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Associate stored procedures, triggers, UDF with container</a:t>
            </a:r>
          </a:p>
        </p:txBody>
      </p:sp>
    </p:spTree>
    <p:extLst>
      <p:ext uri="{BB962C8B-B14F-4D97-AF65-F5344CB8AC3E}">
        <p14:creationId xmlns:p14="http://schemas.microsoft.com/office/powerpoint/2010/main" val="957431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86A62CC-E6B4-49F1-B710-E92B4B607602}"/>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System Internals</a:t>
            </a:r>
            <a:endParaRPr lang="en-US" dirty="0"/>
          </a:p>
        </p:txBody>
      </p:sp>
    </p:spTree>
    <p:extLst>
      <p:ext uri="{BB962C8B-B14F-4D97-AF65-F5344CB8AC3E}">
        <p14:creationId xmlns:p14="http://schemas.microsoft.com/office/powerpoint/2010/main" val="1932790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Tables</a:t>
            </a:r>
            <a:endParaRPr lang="en-US" sz="2200" dirty="0">
              <a:latin typeface="Arial" panose="020B0604020202020204" pitchFamily="34" charset="0"/>
              <a:cs typeface="Arial" panose="020B0604020202020204" pitchFamily="34" charset="0"/>
            </a:endParaRPr>
          </a:p>
        </p:txBody>
      </p:sp>
      <p:sp>
        <p:nvSpPr>
          <p:cNvPr id="159" name="TextBox 158"/>
          <p:cNvSpPr txBox="1"/>
          <p:nvPr/>
        </p:nvSpPr>
        <p:spPr>
          <a:xfrm>
            <a:off x="4120308" y="3096742"/>
            <a:ext cx="900548" cy="646331"/>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a:t>
            </a:r>
          </a:p>
        </p:txBody>
      </p:sp>
      <p:grpSp>
        <p:nvGrpSpPr>
          <p:cNvPr id="2" name="Group 1"/>
          <p:cNvGrpSpPr/>
          <p:nvPr/>
        </p:nvGrpSpPr>
        <p:grpSpPr>
          <a:xfrm>
            <a:off x="6095512" y="1999453"/>
            <a:ext cx="5905988" cy="4747849"/>
            <a:chOff x="12191024" y="3998906"/>
            <a:chExt cx="11811976" cy="9495698"/>
          </a:xfrm>
        </p:grpSpPr>
        <p:grpSp>
          <p:nvGrpSpPr>
            <p:cNvPr id="323" name="Group 322"/>
            <p:cNvGrpSpPr/>
            <p:nvPr/>
          </p:nvGrpSpPr>
          <p:grpSpPr>
            <a:xfrm>
              <a:off x="13793511" y="3998906"/>
              <a:ext cx="10209489" cy="9495698"/>
              <a:chOff x="14170479" y="6188874"/>
              <a:chExt cx="10209489" cy="9495698"/>
            </a:xfrm>
          </p:grpSpPr>
          <p:sp>
            <p:nvSpPr>
              <p:cNvPr id="324" name="TextBox 323"/>
              <p:cNvSpPr txBox="1"/>
              <p:nvPr/>
            </p:nvSpPr>
            <p:spPr>
              <a:xfrm>
                <a:off x="14268939" y="10575482"/>
                <a:ext cx="10111029" cy="5109090"/>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Resource Partition</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Uniquely belongs to a tenant</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Owns a set of keys</a:t>
                </a:r>
              </a:p>
            </p:txBody>
          </p:sp>
          <p:grpSp>
            <p:nvGrpSpPr>
              <p:cNvPr id="325" name="Group 324"/>
              <p:cNvGrpSpPr/>
              <p:nvPr/>
            </p:nvGrpSpPr>
            <p:grpSpPr>
              <a:xfrm>
                <a:off x="14170479" y="6188874"/>
                <a:ext cx="9782602" cy="4853079"/>
                <a:chOff x="14170479" y="6188874"/>
                <a:chExt cx="9782602" cy="4853079"/>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Leader</a:t>
                  </a:r>
                </a:p>
              </p:txBody>
            </p:sp>
            <p:sp>
              <p:nvSpPr>
                <p:cNvPr id="328" name="TextBox 327"/>
                <p:cNvSpPr txBox="1"/>
                <p:nvPr/>
              </p:nvSpPr>
              <p:spPr>
                <a:xfrm>
                  <a:off x="16589539" y="6723488"/>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29" name="TextBox 328"/>
                <p:cNvSpPr txBox="1"/>
                <p:nvPr/>
              </p:nvSpPr>
              <p:spPr>
                <a:xfrm>
                  <a:off x="16613545" y="7503706"/>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30" name="TextBox 329"/>
                <p:cNvSpPr txBox="1"/>
                <p:nvPr/>
              </p:nvSpPr>
              <p:spPr>
                <a:xfrm>
                  <a:off x="16589539" y="8362306"/>
                  <a:ext cx="2202412"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Forwarder</a:t>
                  </a:r>
                </a:p>
              </p:txBody>
            </p:sp>
            <p:sp>
              <p:nvSpPr>
                <p:cNvPr id="331" name="TextBox 330"/>
                <p:cNvSpPr txBox="1"/>
                <p:nvPr/>
              </p:nvSpPr>
              <p:spPr>
                <a:xfrm>
                  <a:off x="15261041" y="9366803"/>
                  <a:ext cx="2195108" cy="116955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661994"/>
                </a:xfrm>
                <a:prstGeom prst="rect">
                  <a:avLst/>
                </a:prstGeom>
                <a:noFill/>
              </p:spPr>
              <p:txBody>
                <a:bodyPr wrap="square" rtlCol="0">
                  <a:spAutoFit/>
                </a:bodyPr>
                <a:lstStyle/>
                <a:p>
                  <a:pPr algn="l"/>
                  <a:r>
                    <a:rPr lang="en-US" sz="1600" dirty="0">
                      <a:latin typeface="Arial" panose="020B0604020202020204" pitchFamily="34" charset="0"/>
                      <a:cs typeface="Arial" panose="020B0604020202020204"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design (</a:t>
            </a:r>
            <a:r>
              <a:rPr lang="en-US" sz="3000" dirty="0">
                <a:latin typeface="Arial" panose="020B0604020202020204" pitchFamily="34" charset="0"/>
                <a:cs typeface="Arial" panose="020B0604020202020204" pitchFamily="34" charset="0"/>
              </a:rPr>
              <a:t>logical</a:t>
            </a: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a:t>
            </a:r>
          </a:p>
        </p:txBody>
      </p:sp>
    </p:spTree>
    <p:custDataLst>
      <p:tags r:id="rId1"/>
    </p:custDataLst>
    <p:extLst>
      <p:ext uri="{BB962C8B-B14F-4D97-AF65-F5344CB8AC3E}">
        <p14:creationId xmlns:p14="http://schemas.microsoft.com/office/powerpoint/2010/main" val="40170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components: Storage + Throughput</a:t>
            </a:r>
          </a:p>
          <a:p>
            <a:pPr marL="0" indent="0">
              <a:buFont typeface="Arial" panose="020B0604020202020204" pitchFamily="34" charset="0"/>
              <a:buNone/>
            </a:pPr>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pPr marL="0" indent="0">
              <a:buFont typeface="Arial" panose="020B0604020202020204" pitchFamily="34" charset="0"/>
              <a:buNone/>
            </a:pPr>
            <a:r>
              <a:rPr lang="en-US" dirty="0"/>
              <a:t>You are billed on consumed storage and provisioned throughput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Collections in a database can share throughput</a:t>
            </a:r>
          </a:p>
          <a:p>
            <a:pPr marL="0" indent="0">
              <a:buFont typeface="Arial" panose="020B0604020202020204" pitchFamily="34" charset="0"/>
              <a:buNone/>
            </a:pPr>
            <a:endParaRPr lang="en-US" dirty="0"/>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extLst>
              <p:ext uri="{D42A27DB-BD31-4B8C-83A1-F6EECF244321}">
                <p14:modId xmlns:p14="http://schemas.microsoft.com/office/powerpoint/2010/main" val="4070036660"/>
              </p:ext>
            </p:extLst>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multi-master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41454937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a:solidFill>
                  <a:srgbClr val="0078D7"/>
                </a:solidFill>
              </a:rPr>
              <a:t>Request Units (RUs) is a rate-based currency – e.g. 1000 RU/second</a:t>
            </a:r>
            <a:endParaRPr lang="en-US" sz="2400" b="1"/>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r>
              <a:rPr lang="en-US" sz="2400"/>
              <a:t>Abstracts physical resources for performing requests</a:t>
            </a:r>
          </a:p>
          <a:p>
            <a:pPr marL="0" lvl="1" indent="0">
              <a:buNone/>
            </a:pPr>
            <a:endParaRPr lang="en-US" sz="2000"/>
          </a:p>
          <a:p>
            <a:pPr marL="0" lvl="1" indent="0">
              <a:buNone/>
            </a:pPr>
            <a:endParaRPr lang="en-US" sz="200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96199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a:p>
            <a:pPr marL="0" lvl="1" indent="0">
              <a:lnSpc>
                <a:spcPct val="200000"/>
              </a:lnSpc>
              <a:buNone/>
            </a:pPr>
            <a:r>
              <a:rPr lang="en-US" sz="2000" dirty="0">
                <a:solidFill>
                  <a:prstClr val="black">
                    <a:lumMod val="75000"/>
                    <a:lumOff val="25000"/>
                  </a:prstClr>
                </a:solidFill>
                <a:latin typeface="+mn-lt"/>
              </a:rPr>
              <a:t>Storage: 40RU per 1GB of data</a:t>
            </a:r>
            <a:endParaRPr lang="en-US" sz="2000" dirty="0"/>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p:txBody>
          <a:bodyPr/>
          <a:lstStyle/>
          <a:p>
            <a:r>
              <a:rPr lang="en-US"/>
              <a:t>Scaling RU/s using .NET SDK</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521047" y="2277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all" spc="500" normalizeH="0" baseline="0" noProof="0" dirty="0">
                <a:ln w="3175">
                  <a:noFill/>
                </a:ln>
                <a:solidFill>
                  <a:srgbClr val="0078D7"/>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397579"/>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Guidance:</a:t>
            </a: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Identify query &amp; access patterns </a:t>
            </a:r>
            <a:r>
              <a:rPr lang="en-US" sz="2000">
                <a:gradFill>
                  <a:gsLst>
                    <a:gs pos="2917">
                      <a:schemeClr val="tx1"/>
                    </a:gs>
                    <a:gs pos="30000">
                      <a:schemeClr val="tx1"/>
                    </a:gs>
                  </a:gsLst>
                  <a:lin ang="5400000" scaled="0"/>
                </a:gradFill>
              </a:rPr>
              <a:t>– e.g. top 5 queries, or # reads/writes per second</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Use ‘</a:t>
            </a:r>
            <a:r>
              <a:rPr lang="en-US" sz="2000" b="1">
                <a:gradFill>
                  <a:gsLst>
                    <a:gs pos="2917">
                      <a:schemeClr val="tx1"/>
                    </a:gs>
                    <a:gs pos="30000">
                      <a:schemeClr val="tx1"/>
                    </a:gs>
                  </a:gsLst>
                  <a:lin ang="5400000" scaled="0"/>
                </a:gradFill>
              </a:rPr>
              <a:t>Request Charge’ </a:t>
            </a:r>
            <a:r>
              <a:rPr lang="en-US" sz="2000">
                <a:gradFill>
                  <a:gsLst>
                    <a:gs pos="2917">
                      <a:schemeClr val="tx1"/>
                    </a:gs>
                    <a:gs pos="30000">
                      <a:schemeClr val="tx1"/>
                    </a:gs>
                  </a:gsLst>
                  <a:lin ang="5400000" scaled="0"/>
                </a:gradFill>
              </a:rPr>
              <a:t>property from SDK + sample document to see # RU / operation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POC / Load test -&gt; Scale up, and scale down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Scale 5-10x above the average number of RU’s needed per second</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Database Level Throughput</a:t>
            </a:r>
            <a:endParaRPr lang="en-US" dirty="0"/>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You can provision throughput at the database level instead of individually for each container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Throughput is </a:t>
            </a:r>
            <a:r>
              <a:rPr lang="en-US" i="1" dirty="0"/>
              <a:t>shared</a:t>
            </a:r>
            <a:r>
              <a:rPr lang="en-US" dirty="0"/>
              <a:t> among each designated container within the database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provision dedicated throughput for some containers</a:t>
            </a:r>
          </a:p>
          <a:p>
            <a:pPr marL="0" indent="0">
              <a:buFont typeface="Arial" panose="020B0604020202020204" pitchFamily="34" charset="0"/>
              <a:buNone/>
            </a:pPr>
            <a:endParaRPr lang="en-US"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651968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general, </a:t>
            </a:r>
            <a:r>
              <a:rPr lang="en-US" b="1" dirty="0"/>
              <a:t>container level throughput </a:t>
            </a:r>
            <a:r>
              <a:rPr lang="en-US" dirty="0"/>
              <a:t>is a good choice. This leads to predictable performance since each container is guaranteed its provisioned RU’s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Choosing Database Level Throughput can also be a good option if:</a:t>
            </a:r>
          </a:p>
          <a:p>
            <a:pPr marL="0" indent="0">
              <a:buFont typeface="Arial" panose="020B0604020202020204" pitchFamily="34" charset="0"/>
              <a:buNone/>
            </a:pPr>
            <a:endParaRPr lang="en-US" dirty="0"/>
          </a:p>
          <a:p>
            <a:pPr lvl="1"/>
            <a:r>
              <a:rPr lang="en-US" dirty="0"/>
              <a:t>You are migrating many containers in a lift and shift migration (from Table Storage, MongoDB, or Cassandra) and does not know how much throughput to set for each one</a:t>
            </a:r>
          </a:p>
          <a:p>
            <a:pPr lvl="1"/>
            <a:r>
              <a:rPr lang="en-US" dirty="0"/>
              <a:t>You have containers that are timeshared</a:t>
            </a:r>
          </a:p>
          <a:p>
            <a:pPr lvl="1"/>
            <a:r>
              <a:rPr lang="en-US" dirty="0"/>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Storage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Throughput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507679504"/>
              </p:ext>
            </p:extLst>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3021864882"/>
              </p:ext>
            </p:extLst>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Total Monthly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r>
              <a:rPr lang="en-US" sz="1600"/>
              <a:t>[Total Monthly Cost] = [Monthly Cost for Storage] + [Monthly Cost for Throughput]</a:t>
            </a:r>
          </a:p>
          <a:p>
            <a:r>
              <a:rPr lang="en-US" sz="1600"/>
              <a:t>                                      =   $25                                       +   $54</a:t>
            </a:r>
          </a:p>
          <a:p>
            <a:r>
              <a:rPr lang="en-US" sz="1600"/>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269240" y="2426424"/>
            <a:ext cx="4720857" cy="1046440"/>
          </a:xfrm>
        </p:spPr>
        <p:txBody>
          <a:bodyPr/>
          <a:lstStyle/>
          <a:p>
            <a:r>
              <a:rPr lang="en-US" dirty="0"/>
              <a:t>Cosmos DB reserved Capacity can provide up to 65% savings</a:t>
            </a:r>
            <a:endParaRPr lang="en-US" baseline="30000"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928244" y="331649"/>
            <a:ext cx="58285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dirty="0">
                <a:ln>
                  <a:noFill/>
                </a:ln>
                <a:effectLst/>
                <a:uLnTx/>
                <a:uFillTx/>
                <a:latin typeface="Arial" panose="020B0604020202020204" pitchFamily="34" charset="0"/>
                <a:ea typeface="+mn-ea"/>
                <a:cs typeface="Arial" panose="020B0604020202020204" pitchFamily="34" charset="0"/>
              </a:rPr>
              <a:t>Save up to 65% with Azure Cosmos DB reserved capacity pricing</a:t>
            </a:r>
          </a:p>
        </p:txBody>
      </p:sp>
      <p:grpSp>
        <p:nvGrpSpPr>
          <p:cNvPr id="14" name="Group 13">
            <a:extLst>
              <a:ext uri="{FF2B5EF4-FFF2-40B4-BE49-F238E27FC236}">
                <a16:creationId xmlns:a16="http://schemas.microsoft.com/office/drawing/2014/main" id="{6A5AF60B-1236-4549-8E68-4A226712F6CC}"/>
              </a:ext>
            </a:extLst>
          </p:cNvPr>
          <p:cNvGrpSpPr/>
          <p:nvPr/>
        </p:nvGrpSpPr>
        <p:grpSpPr>
          <a:xfrm>
            <a:off x="269240" y="5922297"/>
            <a:ext cx="216270" cy="721636"/>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32CE4EDE-C272-4747-B68D-6B547E307DF5}"/>
              </a:ext>
            </a:extLst>
          </p:cNvPr>
          <p:cNvSpPr txBox="1"/>
          <p:nvPr/>
        </p:nvSpPr>
        <p:spPr>
          <a:xfrm>
            <a:off x="7856884" y="2668414"/>
            <a:ext cx="1412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rial" panose="020B0604020202020204" pitchFamily="34" charset="0"/>
                <a:ea typeface="Segoe UI Semibold" charset="0"/>
                <a:cs typeface="Arial" panose="020B0604020202020204" pitchFamily="34" charset="0"/>
              </a:rPr>
              <a:t>+ Up to 65% savings</a:t>
            </a:r>
            <a:endParaRPr kumimoji="0" lang="en-US" sz="1800" b="1" i="0" u="none" strike="noStrike" kern="1200" cap="none" spc="0" normalizeH="0" baseline="30000" noProof="0" dirty="0">
              <a:ln>
                <a:noFill/>
              </a:ln>
              <a:effectLst/>
              <a:uLnTx/>
              <a:uFillTx/>
              <a:latin typeface="Arial" panose="020B0604020202020204" pitchFamily="34" charset="0"/>
              <a:ea typeface="Segoe UI Semibold" charset="0"/>
              <a:cs typeface="Arial" panose="020B0604020202020204" pitchFamily="34" charset="0"/>
            </a:endParaRPr>
          </a:p>
        </p:txBody>
      </p:sp>
      <p:sp>
        <p:nvSpPr>
          <p:cNvPr id="34" name="TextBox 33">
            <a:extLst>
              <a:ext uri="{FF2B5EF4-FFF2-40B4-BE49-F238E27FC236}">
                <a16:creationId xmlns:a16="http://schemas.microsoft.com/office/drawing/2014/main" id="{44A3CBDC-8582-486B-87FE-FD3CA238E8D4}"/>
              </a:ext>
            </a:extLst>
          </p:cNvPr>
          <p:cNvSpPr txBox="1"/>
          <p:nvPr/>
        </p:nvSpPr>
        <p:spPr>
          <a:xfrm>
            <a:off x="9847560" y="4160822"/>
            <a:ext cx="8237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Customer cost</a:t>
            </a:r>
          </a:p>
        </p:txBody>
      </p:sp>
      <p:sp>
        <p:nvSpPr>
          <p:cNvPr id="35" name="Freeform: Shape 34">
            <a:extLst>
              <a:ext uri="{FF2B5EF4-FFF2-40B4-BE49-F238E27FC236}">
                <a16:creationId xmlns:a16="http://schemas.microsoft.com/office/drawing/2014/main" id="{83AF6ACE-99D4-4028-9BD9-257D2F3DDF74}"/>
              </a:ext>
            </a:extLst>
          </p:cNvPr>
          <p:cNvSpPr/>
          <p:nvPr/>
        </p:nvSpPr>
        <p:spPr>
          <a:xfrm>
            <a:off x="9579499" y="3718232"/>
            <a:ext cx="1399032" cy="246888"/>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nvGrpSpPr>
          <p:cNvPr id="37" name="Group 36">
            <a:extLst>
              <a:ext uri="{FF2B5EF4-FFF2-40B4-BE49-F238E27FC236}">
                <a16:creationId xmlns:a16="http://schemas.microsoft.com/office/drawing/2014/main" id="{ECC6E3EC-C85F-45C3-AF32-CD47F071AD71}"/>
              </a:ext>
            </a:extLst>
          </p:cNvPr>
          <p:cNvGrpSpPr/>
          <p:nvPr/>
        </p:nvGrpSpPr>
        <p:grpSpPr>
          <a:xfrm>
            <a:off x="7577900" y="1562265"/>
            <a:ext cx="2086537" cy="3486742"/>
            <a:chOff x="3714366" y="2621907"/>
            <a:chExt cx="1242064" cy="2666880"/>
          </a:xfrm>
        </p:grpSpPr>
        <p:grpSp>
          <p:nvGrpSpPr>
            <p:cNvPr id="38" name="Group 37">
              <a:extLst>
                <a:ext uri="{FF2B5EF4-FFF2-40B4-BE49-F238E27FC236}">
                  <a16:creationId xmlns:a16="http://schemas.microsoft.com/office/drawing/2014/main" id="{3E62A7F4-C517-4FF0-B1DD-737693621833}"/>
                </a:ext>
              </a:extLst>
            </p:cNvPr>
            <p:cNvGrpSpPr/>
            <p:nvPr/>
          </p:nvGrpSpPr>
          <p:grpSpPr>
            <a:xfrm>
              <a:off x="3727304" y="2621907"/>
              <a:ext cx="1216188" cy="2660413"/>
              <a:chOff x="466128" y="2421774"/>
              <a:chExt cx="1216188" cy="2660413"/>
            </a:xfrm>
          </p:grpSpPr>
          <p:sp>
            <p:nvSpPr>
              <p:cNvPr id="43" name="Freeform: Shape 42">
                <a:extLst>
                  <a:ext uri="{FF2B5EF4-FFF2-40B4-BE49-F238E27FC236}">
                    <a16:creationId xmlns:a16="http://schemas.microsoft.com/office/drawing/2014/main" id="{418D0245-7B64-4BBC-AF56-BF9A2E41818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4" name="Freeform: Shape 43">
                <a:extLst>
                  <a:ext uri="{FF2B5EF4-FFF2-40B4-BE49-F238E27FC236}">
                    <a16:creationId xmlns:a16="http://schemas.microsoft.com/office/drawing/2014/main" id="{B5079FF1-2601-458C-964F-FF7CA898333D}"/>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nvGrpSpPr>
            <p:cNvPr id="40" name="Group 39">
              <a:extLst>
                <a:ext uri="{FF2B5EF4-FFF2-40B4-BE49-F238E27FC236}">
                  <a16:creationId xmlns:a16="http://schemas.microsoft.com/office/drawing/2014/main" id="{735556E2-AE48-43A9-B90A-B3F874F9CF68}"/>
                </a:ext>
              </a:extLst>
            </p:cNvPr>
            <p:cNvGrpSpPr/>
            <p:nvPr/>
          </p:nvGrpSpPr>
          <p:grpSpPr>
            <a:xfrm>
              <a:off x="3714366" y="4221168"/>
              <a:ext cx="1242064" cy="1067619"/>
              <a:chOff x="2326321" y="4021035"/>
              <a:chExt cx="1242064" cy="1067619"/>
            </a:xfrm>
          </p:grpSpPr>
          <p:sp>
            <p:nvSpPr>
              <p:cNvPr id="41" name="Freeform: Shape 40">
                <a:extLst>
                  <a:ext uri="{FF2B5EF4-FFF2-40B4-BE49-F238E27FC236}">
                    <a16:creationId xmlns:a16="http://schemas.microsoft.com/office/drawing/2014/main" id="{026561BE-CB79-4893-9D48-73EB39F69C7C}"/>
                  </a:ext>
                </a:extLst>
              </p:cNvPr>
              <p:cNvSpPr/>
              <p:nvPr/>
            </p:nvSpPr>
            <p:spPr>
              <a:xfrm>
                <a:off x="2326321" y="4021035"/>
                <a:ext cx="1242064" cy="1067619"/>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2" name="Freeform: Shape 41">
                <a:extLst>
                  <a:ext uri="{FF2B5EF4-FFF2-40B4-BE49-F238E27FC236}">
                    <a16:creationId xmlns:a16="http://schemas.microsoft.com/office/drawing/2014/main" id="{F6106C3A-ABB6-4B20-BBF6-7EECE48DAB05}"/>
                  </a:ext>
                </a:extLst>
              </p:cNvPr>
              <p:cNvSpPr/>
              <p:nvPr/>
            </p:nvSpPr>
            <p:spPr>
              <a:xfrm>
                <a:off x="2352196" y="4053434"/>
                <a:ext cx="1190312" cy="223554"/>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sp>
        <p:nvSpPr>
          <p:cNvPr id="33" name="Right Brace 32">
            <a:extLst>
              <a:ext uri="{FF2B5EF4-FFF2-40B4-BE49-F238E27FC236}">
                <a16:creationId xmlns:a16="http://schemas.microsoft.com/office/drawing/2014/main" id="{2CEBC26A-BD49-48C6-AC49-D00E97DA108C}"/>
              </a:ext>
            </a:extLst>
          </p:cNvPr>
          <p:cNvSpPr/>
          <p:nvPr/>
        </p:nvSpPr>
        <p:spPr>
          <a:xfrm>
            <a:off x="9686171" y="3828421"/>
            <a:ext cx="176286" cy="1064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2CDB44E0-C438-4F2E-824A-966C7AED5D29}"/>
              </a:ext>
            </a:extLst>
          </p:cNvPr>
          <p:cNvSpPr/>
          <p:nvPr/>
        </p:nvSpPr>
        <p:spPr>
          <a:xfrm>
            <a:off x="7744462" y="4332788"/>
            <a:ext cx="175340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Best value for the price </a:t>
            </a: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7" name="Rectangle 56">
            <a:extLst>
              <a:ext uri="{FF2B5EF4-FFF2-40B4-BE49-F238E27FC236}">
                <a16:creationId xmlns:a16="http://schemas.microsoft.com/office/drawing/2014/main" id="{882EF831-8D2A-4A35-8C5F-3086D9BE67D1}"/>
              </a:ext>
            </a:extLst>
          </p:cNvPr>
          <p:cNvSpPr/>
          <p:nvPr/>
        </p:nvSpPr>
        <p:spPr>
          <a:xfrm>
            <a:off x="5497800" y="5435405"/>
            <a:ext cx="1753406"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effectLst/>
                <a:uLnTx/>
                <a:uFillTx/>
                <a:latin typeface="Arial" panose="020B0604020202020204" pitchFamily="34" charset="0"/>
                <a:ea typeface="+mn-ea"/>
                <a:cs typeface="+mn-cs"/>
              </a:rPr>
              <a:t>Best elasticity for the price </a:t>
            </a:r>
            <a:endParaRPr kumimoji="0" lang="en-US" sz="1000" b="0" i="0" u="none" strike="noStrike" kern="1200" cap="none" spc="0" normalizeH="0" baseline="0" noProof="0" dirty="0">
              <a:ln>
                <a:noFill/>
              </a:ln>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35E70F6E-7859-4D3C-963E-3A18E1647B4B}"/>
              </a:ext>
            </a:extLst>
          </p:cNvPr>
          <p:cNvSpPr/>
          <p:nvPr/>
        </p:nvSpPr>
        <p:spPr>
          <a:xfrm>
            <a:off x="7744462" y="6185053"/>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Total Time To Live (TTL) is free</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59" name="Rectangle 58">
            <a:extLst>
              <a:ext uri="{FF2B5EF4-FFF2-40B4-BE49-F238E27FC236}">
                <a16:creationId xmlns:a16="http://schemas.microsoft.com/office/drawing/2014/main" id="{479830AD-64A0-444D-BDB3-91CFBE5F695E}"/>
              </a:ext>
            </a:extLst>
          </p:cNvPr>
          <p:cNvSpPr/>
          <p:nvPr/>
        </p:nvSpPr>
        <p:spPr>
          <a:xfrm>
            <a:off x="5434780" y="5922297"/>
            <a:ext cx="20706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No need to segment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into read and write workloads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w/ unified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and</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normalized throughput currency - RUs</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0" name="Rectangle 59">
            <a:extLst>
              <a:ext uri="{FF2B5EF4-FFF2-40B4-BE49-F238E27FC236}">
                <a16:creationId xmlns:a16="http://schemas.microsoft.com/office/drawing/2014/main" id="{FA3689A7-E917-4057-9E64-0733257A9CA3}"/>
              </a:ext>
            </a:extLst>
          </p:cNvPr>
          <p:cNvSpPr/>
          <p:nvPr/>
        </p:nvSpPr>
        <p:spPr>
          <a:xfrm>
            <a:off x="7505439" y="5426239"/>
            <a:ext cx="1944841"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Saturation of provisioned capacity via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sub-core</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multiplexing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1" name="Rectangle 60">
            <a:extLst>
              <a:ext uri="{FF2B5EF4-FFF2-40B4-BE49-F238E27FC236}">
                <a16:creationId xmlns:a16="http://schemas.microsoft.com/office/drawing/2014/main" id="{DAC4AA1D-A669-441F-B37D-EFADB8DCA7F0}"/>
              </a:ext>
            </a:extLst>
          </p:cNvPr>
          <p:cNvSpPr/>
          <p:nvPr/>
        </p:nvSpPr>
        <p:spPr>
          <a:xfrm>
            <a:off x="9862457" y="5458785"/>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Deep integration w/ Azure Networking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A7E179EE-16B1-40F8-9548-7B961FB938E8}"/>
              </a:ext>
            </a:extLst>
          </p:cNvPr>
          <p:cNvSpPr/>
          <p:nvPr/>
        </p:nvSpPr>
        <p:spPr>
          <a:xfrm>
            <a:off x="10003341" y="6083060"/>
            <a:ext cx="17534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Enterprise-ready (security, compliance, encryption) at no additional cost </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grpSp>
        <p:nvGrpSpPr>
          <p:cNvPr id="63" name="Group 62">
            <a:extLst>
              <a:ext uri="{FF2B5EF4-FFF2-40B4-BE49-F238E27FC236}">
                <a16:creationId xmlns:a16="http://schemas.microsoft.com/office/drawing/2014/main" id="{B02DDDBA-6FBD-4446-B820-00B5380B92F4}"/>
              </a:ext>
            </a:extLst>
          </p:cNvPr>
          <p:cNvGrpSpPr/>
          <p:nvPr/>
        </p:nvGrpSpPr>
        <p:grpSpPr>
          <a:xfrm>
            <a:off x="6980453" y="4213026"/>
            <a:ext cx="502095" cy="446397"/>
            <a:chOff x="8376458" y="5925518"/>
            <a:chExt cx="1045926" cy="901512"/>
          </a:xfrm>
          <a:noFill/>
        </p:grpSpPr>
        <p:sp>
          <p:nvSpPr>
            <p:cNvPr id="64" name="Star: 4 Points 8">
              <a:extLst>
                <a:ext uri="{FF2B5EF4-FFF2-40B4-BE49-F238E27FC236}">
                  <a16:creationId xmlns:a16="http://schemas.microsoft.com/office/drawing/2014/main" id="{8ECCED33-5DC0-420C-B44C-711BA7205D5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Star: 4 Points 8">
              <a:extLst>
                <a:ext uri="{FF2B5EF4-FFF2-40B4-BE49-F238E27FC236}">
                  <a16:creationId xmlns:a16="http://schemas.microsoft.com/office/drawing/2014/main" id="{3A977897-F8B5-4C3D-8E7F-D9FCB2F7BB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1F42DB17-E9D0-4826-BF38-C4ED11AC0371}"/>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Oval 9">
              <a:extLst>
                <a:ext uri="{FF2B5EF4-FFF2-40B4-BE49-F238E27FC236}">
                  <a16:creationId xmlns:a16="http://schemas.microsoft.com/office/drawing/2014/main" id="{09808A44-0E94-4D73-A36E-7821D6A6DD6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Tree>
    <p:extLst>
      <p:ext uri="{BB962C8B-B14F-4D97-AF65-F5344CB8AC3E}">
        <p14:creationId xmlns:p14="http://schemas.microsoft.com/office/powerpoint/2010/main" val="18495163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4FBC-C2D4-4428-882B-D6C31D4515D9}"/>
              </a:ext>
            </a:extLst>
          </p:cNvPr>
          <p:cNvSpPr>
            <a:spLocks noGrp="1"/>
          </p:cNvSpPr>
          <p:nvPr>
            <p:ph type="title"/>
          </p:nvPr>
        </p:nvSpPr>
        <p:spPr>
          <a:xfrm>
            <a:off x="181918" y="260937"/>
            <a:ext cx="5062511" cy="1499616"/>
          </a:xfrm>
        </p:spPr>
        <p:txBody>
          <a:bodyPr vert="horz" lIns="91440" tIns="45720" rIns="91440" bIns="45720" rtlCol="0" anchor="ctr">
            <a:normAutofit/>
          </a:bodyPr>
          <a:lstStyle/>
          <a:p>
            <a:pPr algn="l" defTabSz="914400"/>
            <a:r>
              <a:rPr lang="en-US" sz="4000" kern="1200" cap="none" dirty="0">
                <a:solidFill>
                  <a:srgbClr val="FFFFFF"/>
                </a:solidFill>
                <a:ea typeface="+mj-ea"/>
              </a:rPr>
              <a:t>Azure Cosmos DB</a:t>
            </a:r>
            <a:br>
              <a:rPr lang="en-US" sz="4000" kern="1200" cap="none" dirty="0">
                <a:solidFill>
                  <a:srgbClr val="FFFFFF"/>
                </a:solidFill>
                <a:ea typeface="+mj-ea"/>
              </a:rPr>
            </a:br>
            <a:r>
              <a:rPr lang="en-US" sz="4000" kern="1200" cap="none" dirty="0">
                <a:solidFill>
                  <a:srgbClr val="FFFFFF"/>
                </a:solidFill>
                <a:ea typeface="+mj-ea"/>
              </a:rPr>
              <a:t>Reserved Capacity</a:t>
            </a:r>
          </a:p>
        </p:txBody>
      </p:sp>
      <p:sp>
        <p:nvSpPr>
          <p:cNvPr id="3" name="Text Placeholder 2">
            <a:extLst>
              <a:ext uri="{FF2B5EF4-FFF2-40B4-BE49-F238E27FC236}">
                <a16:creationId xmlns:a16="http://schemas.microsoft.com/office/drawing/2014/main" id="{7469B150-FED2-4C2F-8844-7883CA6E7B15}"/>
              </a:ext>
            </a:extLst>
          </p:cNvPr>
          <p:cNvSpPr>
            <a:spLocks noGrp="1"/>
          </p:cNvSpPr>
          <p:nvPr>
            <p:ph type="body" sz="quarter" idx="10"/>
          </p:nvPr>
        </p:nvSpPr>
        <p:spPr>
          <a:xfrm>
            <a:off x="181918" y="1760553"/>
            <a:ext cx="5081232" cy="3931920"/>
          </a:xfrm>
        </p:spPr>
        <p:txBody>
          <a:bodyPr vert="horz" lIns="91440" tIns="45720" rIns="91440" bIns="45720" rtlCol="0">
            <a:normAutofit/>
          </a:bodyPr>
          <a:lstStyle/>
          <a:p>
            <a:pPr defTabSz="914400">
              <a:lnSpc>
                <a:spcPct val="90000"/>
              </a:lnSpc>
            </a:pPr>
            <a:r>
              <a:rPr lang="en-US" sz="1700" dirty="0">
                <a:solidFill>
                  <a:srgbClr val="FFFFFF"/>
                </a:solidFill>
                <a:latin typeface="+mn-lt"/>
                <a:cs typeface="+mn-cs"/>
              </a:rPr>
              <a:t>Azure Cosmos DB Reserved Capacity helps you save money by pre-paying for one-year or three-years of Cosmos DB capacity allowing you to get a discount on the Cosmos DB resources, e.g., databases, containers (tables/collections/graphs) you use. </a:t>
            </a:r>
          </a:p>
          <a:p>
            <a:pPr defTabSz="914400">
              <a:lnSpc>
                <a:spcPct val="90000"/>
              </a:lnSpc>
            </a:pPr>
            <a:r>
              <a:rPr lang="en-US" sz="1700" dirty="0">
                <a:solidFill>
                  <a:srgbClr val="FFFFFF"/>
                </a:solidFill>
                <a:latin typeface="+mn-lt"/>
                <a:cs typeface="+mn-cs"/>
              </a:rPr>
              <a:t>Azure Cosmos DB Reserved Capacity can significantly reduce your Cosmos DB costs—up to 65 percent on regular prices–with one-year or three-year upfront commitment. </a:t>
            </a:r>
          </a:p>
          <a:p>
            <a:pPr defTabSz="914400">
              <a:lnSpc>
                <a:spcPct val="90000"/>
              </a:lnSpc>
            </a:pPr>
            <a:r>
              <a:rPr lang="en-US" sz="1700" dirty="0">
                <a:solidFill>
                  <a:srgbClr val="FFFFFF"/>
                </a:solidFill>
                <a:latin typeface="+mn-lt"/>
                <a:cs typeface="+mn-cs"/>
              </a:rPr>
              <a:t>Reserved Capacity provides a billing discount and does not affect the runtime state of your Cosmos DB resources.</a:t>
            </a:r>
          </a:p>
          <a:p>
            <a:pPr indent="-228600" defTabSz="914400">
              <a:lnSpc>
                <a:spcPct val="90000"/>
              </a:lnSpc>
              <a:buFont typeface="Arial" panose="020B0604020202020204" pitchFamily="34" charset="0"/>
              <a:buChar char="•"/>
            </a:pPr>
            <a:endParaRPr lang="en-US" sz="1700" dirty="0">
              <a:solidFill>
                <a:srgbClr val="FFFFFF"/>
              </a:solidFill>
              <a:latin typeface="+mn-lt"/>
              <a:cs typeface="+mn-cs"/>
            </a:endParaRPr>
          </a:p>
        </p:txBody>
      </p:sp>
      <p:graphicFrame>
        <p:nvGraphicFramePr>
          <p:cNvPr id="6" name="Table 5">
            <a:extLst>
              <a:ext uri="{FF2B5EF4-FFF2-40B4-BE49-F238E27FC236}">
                <a16:creationId xmlns:a16="http://schemas.microsoft.com/office/drawing/2014/main" id="{082916C3-4D93-4E6E-A127-3A1F216FA79A}"/>
              </a:ext>
            </a:extLst>
          </p:cNvPr>
          <p:cNvGraphicFramePr>
            <a:graphicFrameLocks noGrp="1"/>
          </p:cNvGraphicFramePr>
          <p:nvPr>
            <p:extLst>
              <p:ext uri="{D42A27DB-BD31-4B8C-83A1-F6EECF244321}">
                <p14:modId xmlns:p14="http://schemas.microsoft.com/office/powerpoint/2010/main" val="186019548"/>
              </p:ext>
            </p:extLst>
          </p:nvPr>
        </p:nvGraphicFramePr>
        <p:xfrm>
          <a:off x="6291304" y="640507"/>
          <a:ext cx="4669322" cy="2888650"/>
        </p:xfrm>
        <a:graphic>
          <a:graphicData uri="http://schemas.openxmlformats.org/drawingml/2006/table">
            <a:tbl>
              <a:tblPr firstRow="1" firstCol="1" bandRow="1">
                <a:noFill/>
                <a:tableStyleId>{5C22544A-7EE6-4342-B048-85BDC9FD1C3A}</a:tableStyleId>
              </a:tblPr>
              <a:tblGrid>
                <a:gridCol w="1505634">
                  <a:extLst>
                    <a:ext uri="{9D8B030D-6E8A-4147-A177-3AD203B41FA5}">
                      <a16:colId xmlns:a16="http://schemas.microsoft.com/office/drawing/2014/main" val="1232228675"/>
                    </a:ext>
                  </a:extLst>
                </a:gridCol>
                <a:gridCol w="717776">
                  <a:extLst>
                    <a:ext uri="{9D8B030D-6E8A-4147-A177-3AD203B41FA5}">
                      <a16:colId xmlns:a16="http://schemas.microsoft.com/office/drawing/2014/main" val="3898732442"/>
                    </a:ext>
                  </a:extLst>
                </a:gridCol>
                <a:gridCol w="864068">
                  <a:extLst>
                    <a:ext uri="{9D8B030D-6E8A-4147-A177-3AD203B41FA5}">
                      <a16:colId xmlns:a16="http://schemas.microsoft.com/office/drawing/2014/main" val="1073098866"/>
                    </a:ext>
                  </a:extLst>
                </a:gridCol>
                <a:gridCol w="717776">
                  <a:extLst>
                    <a:ext uri="{9D8B030D-6E8A-4147-A177-3AD203B41FA5}">
                      <a16:colId xmlns:a16="http://schemas.microsoft.com/office/drawing/2014/main" val="3817410430"/>
                    </a:ext>
                  </a:extLst>
                </a:gridCol>
                <a:gridCol w="864068">
                  <a:extLst>
                    <a:ext uri="{9D8B030D-6E8A-4147-A177-3AD203B41FA5}">
                      <a16:colId xmlns:a16="http://schemas.microsoft.com/office/drawing/2014/main" val="237717581"/>
                    </a:ext>
                  </a:extLst>
                </a:gridCol>
              </a:tblGrid>
              <a:tr h="315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 </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1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3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extLst>
                  <a:ext uri="{0D108BD9-81ED-4DB2-BD59-A6C34878D82A}">
                    <a16:rowId xmlns:a16="http://schemas.microsoft.com/office/drawing/2014/main" val="685877820"/>
                  </a:ext>
                </a:extLst>
              </a:tr>
              <a:tr h="552926">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Throughput</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65949622"/>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First 100K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10818947"/>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400K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24899003"/>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2.5M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10328848"/>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Over 3M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821259956"/>
                  </a:ext>
                </a:extLst>
              </a:tr>
            </a:tbl>
          </a:graphicData>
        </a:graphic>
      </p:graphicFrame>
      <p:graphicFrame>
        <p:nvGraphicFramePr>
          <p:cNvPr id="7" name="Table 6">
            <a:extLst>
              <a:ext uri="{FF2B5EF4-FFF2-40B4-BE49-F238E27FC236}">
                <a16:creationId xmlns:a16="http://schemas.microsoft.com/office/drawing/2014/main" id="{7F1C6DF5-F872-46F3-BDFB-70443D293967}"/>
              </a:ext>
            </a:extLst>
          </p:cNvPr>
          <p:cNvGraphicFramePr>
            <a:graphicFrameLocks noGrp="1"/>
          </p:cNvGraphicFramePr>
          <p:nvPr>
            <p:extLst>
              <p:ext uri="{D42A27DB-BD31-4B8C-83A1-F6EECF244321}">
                <p14:modId xmlns:p14="http://schemas.microsoft.com/office/powerpoint/2010/main" val="3595688189"/>
              </p:ext>
            </p:extLst>
          </p:nvPr>
        </p:nvGraphicFramePr>
        <p:xfrm>
          <a:off x="6143281" y="4311310"/>
          <a:ext cx="4874310" cy="2106289"/>
        </p:xfrm>
        <a:graphic>
          <a:graphicData uri="http://schemas.openxmlformats.org/drawingml/2006/table">
            <a:tbl>
              <a:tblPr firstRow="1" firstCol="1" bandRow="1">
                <a:tableStyleId>{5940675A-B579-460E-94D1-54222C63F5DA}</a:tableStyleId>
              </a:tblPr>
              <a:tblGrid>
                <a:gridCol w="927308">
                  <a:extLst>
                    <a:ext uri="{9D8B030D-6E8A-4147-A177-3AD203B41FA5}">
                      <a16:colId xmlns:a16="http://schemas.microsoft.com/office/drawing/2014/main" val="2509708242"/>
                    </a:ext>
                  </a:extLst>
                </a:gridCol>
                <a:gridCol w="915419">
                  <a:extLst>
                    <a:ext uri="{9D8B030D-6E8A-4147-A177-3AD203B41FA5}">
                      <a16:colId xmlns:a16="http://schemas.microsoft.com/office/drawing/2014/main" val="371384804"/>
                    </a:ext>
                  </a:extLst>
                </a:gridCol>
                <a:gridCol w="915419">
                  <a:extLst>
                    <a:ext uri="{9D8B030D-6E8A-4147-A177-3AD203B41FA5}">
                      <a16:colId xmlns:a16="http://schemas.microsoft.com/office/drawing/2014/main" val="2904001647"/>
                    </a:ext>
                  </a:extLst>
                </a:gridCol>
                <a:gridCol w="1058082">
                  <a:extLst>
                    <a:ext uri="{9D8B030D-6E8A-4147-A177-3AD203B41FA5}">
                      <a16:colId xmlns:a16="http://schemas.microsoft.com/office/drawing/2014/main" val="2955896942"/>
                    </a:ext>
                  </a:extLst>
                </a:gridCol>
                <a:gridCol w="1058082">
                  <a:extLst>
                    <a:ext uri="{9D8B030D-6E8A-4147-A177-3AD203B41FA5}">
                      <a16:colId xmlns:a16="http://schemas.microsoft.com/office/drawing/2014/main" val="3352944948"/>
                    </a:ext>
                  </a:extLst>
                </a:gridCol>
              </a:tblGrid>
              <a:tr h="201333">
                <a:tc>
                  <a:txBody>
                    <a:bodyPr/>
                    <a:lstStyle/>
                    <a:p>
                      <a:pPr marL="0" marR="0">
                        <a:lnSpc>
                          <a:spcPct val="107000"/>
                        </a:lnSpc>
                        <a:spcBef>
                          <a:spcPts val="0"/>
                        </a:spcBef>
                        <a:spcAft>
                          <a:spcPts val="800"/>
                        </a:spcAft>
                      </a:pPr>
                      <a:r>
                        <a:rPr lang="en-US" sz="900" b="1" dirty="0">
                          <a:effectLst/>
                        </a:rPr>
                        <a:t>Amount</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12851443"/>
                  </a:ext>
                </a:extLst>
              </a:tr>
              <a:tr h="201333">
                <a:tc>
                  <a:txBody>
                    <a:bodyPr/>
                    <a:lstStyle/>
                    <a:p>
                      <a:pPr marL="0" marR="0">
                        <a:lnSpc>
                          <a:spcPct val="107000"/>
                        </a:lnSpc>
                        <a:spcBef>
                          <a:spcPts val="0"/>
                        </a:spcBef>
                        <a:spcAft>
                          <a:spcPts val="800"/>
                        </a:spcAft>
                      </a:pPr>
                      <a:r>
                        <a:rPr lang="en-US" sz="900" dirty="0">
                          <a:effectLst/>
                        </a:rPr>
                        <a:t>100,000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548800879"/>
                  </a:ext>
                </a:extLst>
              </a:tr>
              <a:tr h="201333">
                <a:tc>
                  <a:txBody>
                    <a:bodyPr/>
                    <a:lstStyle/>
                    <a:p>
                      <a:pPr marL="0" marR="0">
                        <a:lnSpc>
                          <a:spcPct val="107000"/>
                        </a:lnSpc>
                        <a:spcBef>
                          <a:spcPts val="0"/>
                        </a:spcBef>
                        <a:spcAft>
                          <a:spcPts val="800"/>
                        </a:spcAft>
                      </a:pPr>
                      <a:r>
                        <a:rPr lang="en-US" sz="900" dirty="0">
                          <a:effectLst/>
                        </a:rPr>
                        <a:t>500,000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333549154"/>
                  </a:ext>
                </a:extLst>
              </a:tr>
              <a:tr h="201333">
                <a:tc>
                  <a:txBody>
                    <a:bodyPr/>
                    <a:lstStyle/>
                    <a:p>
                      <a:pPr marL="0" marR="0">
                        <a:lnSpc>
                          <a:spcPct val="107000"/>
                        </a:lnSpc>
                        <a:spcBef>
                          <a:spcPts val="0"/>
                        </a:spcBef>
                        <a:spcAft>
                          <a:spcPts val="800"/>
                        </a:spcAft>
                      </a:pPr>
                      <a:r>
                        <a:rPr lang="en-US" sz="900" dirty="0">
                          <a:effectLst/>
                        </a:rPr>
                        <a:t>1,000,000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27.00%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32.00%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44.50%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77616370"/>
                  </a:ext>
                </a:extLst>
              </a:tr>
              <a:tr h="201333">
                <a:tc>
                  <a:txBody>
                    <a:bodyPr/>
                    <a:lstStyle/>
                    <a:p>
                      <a:pPr marL="0" marR="0">
                        <a:lnSpc>
                          <a:spcPct val="107000"/>
                        </a:lnSpc>
                        <a:spcBef>
                          <a:spcPts val="0"/>
                        </a:spcBef>
                        <a:spcAft>
                          <a:spcPts val="800"/>
                        </a:spcAft>
                      </a:pPr>
                      <a:r>
                        <a:rPr lang="en-US" sz="900" dirty="0">
                          <a:effectLst/>
                        </a:rPr>
                        <a:t>2,000,000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28.50%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33.50%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35791685"/>
                  </a:ext>
                </a:extLst>
              </a:tr>
              <a:tr h="201333">
                <a:tc>
                  <a:txBody>
                    <a:bodyPr/>
                    <a:lstStyle/>
                    <a:p>
                      <a:pPr marL="0" marR="0">
                        <a:lnSpc>
                          <a:spcPct val="107000"/>
                        </a:lnSpc>
                        <a:spcBef>
                          <a:spcPts val="0"/>
                        </a:spcBef>
                        <a:spcAft>
                          <a:spcPts val="800"/>
                        </a:spcAft>
                      </a:pPr>
                      <a:r>
                        <a:rPr lang="en-US" sz="900" dirty="0">
                          <a:effectLst/>
                        </a:rPr>
                        <a:t>3,000,000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030654210"/>
                  </a:ext>
                </a:extLst>
              </a:tr>
              <a:tr h="201333">
                <a:tc>
                  <a:txBody>
                    <a:bodyPr/>
                    <a:lstStyle/>
                    <a:p>
                      <a:pPr marL="0" marR="0">
                        <a:lnSpc>
                          <a:spcPct val="107000"/>
                        </a:lnSpc>
                        <a:spcBef>
                          <a:spcPts val="0"/>
                        </a:spcBef>
                        <a:spcAft>
                          <a:spcPts val="800"/>
                        </a:spcAft>
                      </a:pPr>
                      <a:r>
                        <a:rPr lang="en-US" sz="900" dirty="0">
                          <a:effectLst/>
                        </a:rPr>
                        <a:t>5,000,000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49.90%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84941137"/>
                  </a:ext>
                </a:extLst>
              </a:tr>
              <a:tr h="201333">
                <a:tc>
                  <a:txBody>
                    <a:bodyPr/>
                    <a:lstStyle/>
                    <a:p>
                      <a:pPr marL="0" marR="0">
                        <a:lnSpc>
                          <a:spcPct val="107000"/>
                        </a:lnSpc>
                        <a:spcBef>
                          <a:spcPts val="0"/>
                        </a:spcBef>
                        <a:spcAft>
                          <a:spcPts val="800"/>
                        </a:spcAft>
                      </a:pPr>
                      <a:r>
                        <a:rPr lang="en-US" sz="900" dirty="0">
                          <a:effectLst/>
                        </a:rPr>
                        <a:t>10,000,000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45.20%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59.95%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903208541"/>
                  </a:ext>
                </a:extLst>
              </a:tr>
              <a:tr h="201333">
                <a:tc>
                  <a:txBody>
                    <a:bodyPr/>
                    <a:lstStyle/>
                    <a:p>
                      <a:pPr marL="0" marR="0">
                        <a:lnSpc>
                          <a:spcPct val="107000"/>
                        </a:lnSpc>
                        <a:spcBef>
                          <a:spcPts val="0"/>
                        </a:spcBef>
                        <a:spcAft>
                          <a:spcPts val="800"/>
                        </a:spcAft>
                      </a:pPr>
                      <a:r>
                        <a:rPr lang="en-US" sz="900" dirty="0">
                          <a:effectLst/>
                        </a:rPr>
                        <a:t>20,000,000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57.48%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62.48%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261309869"/>
                  </a:ext>
                </a:extLst>
              </a:tr>
              <a:tr h="201333">
                <a:tc>
                  <a:txBody>
                    <a:bodyPr/>
                    <a:lstStyle/>
                    <a:p>
                      <a:pPr marL="0" marR="0">
                        <a:lnSpc>
                          <a:spcPct val="107000"/>
                        </a:lnSpc>
                        <a:spcBef>
                          <a:spcPts val="0"/>
                        </a:spcBef>
                        <a:spcAft>
                          <a:spcPts val="800"/>
                        </a:spcAft>
                      </a:pPr>
                      <a:r>
                        <a:rPr lang="en-US" sz="900" dirty="0">
                          <a:effectLst/>
                        </a:rPr>
                        <a:t>30,000,000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58.32%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63.32%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082621335"/>
                  </a:ext>
                </a:extLst>
              </a:tr>
            </a:tbl>
          </a:graphicData>
        </a:graphic>
      </p:graphicFrame>
      <p:sp>
        <p:nvSpPr>
          <p:cNvPr id="12" name="Rectangle 11">
            <a:extLst>
              <a:ext uri="{FF2B5EF4-FFF2-40B4-BE49-F238E27FC236}">
                <a16:creationId xmlns:a16="http://schemas.microsoft.com/office/drawing/2014/main" id="{8765611E-ECB2-4AAB-85B8-2757A5D1FD24}"/>
              </a:ext>
            </a:extLst>
          </p:cNvPr>
          <p:cNvSpPr/>
          <p:nvPr/>
        </p:nvSpPr>
        <p:spPr>
          <a:xfrm>
            <a:off x="6105361" y="3953704"/>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Effective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F8B1DAAB-E398-4103-BEB6-875D1632BCD8}"/>
              </a:ext>
            </a:extLst>
          </p:cNvPr>
          <p:cNvSpPr/>
          <p:nvPr/>
        </p:nvSpPr>
        <p:spPr>
          <a:xfrm>
            <a:off x="6086640" y="260937"/>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Marginal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909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lstStyle/>
          <a:p>
            <a:r>
              <a:rPr lang="en-US" dirty="0"/>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Menu Item</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Item Name</a:t>
              </a:r>
            </a:p>
            <a:p>
              <a:pPr defTabSz="1219170"/>
              <a:r>
                <a:rPr lang="en-US" sz="2000" dirty="0">
                  <a:gradFill>
                    <a:gsLst>
                      <a:gs pos="2917">
                        <a:srgbClr val="000000"/>
                      </a:gs>
                      <a:gs pos="30000">
                        <a:srgbClr val="000000"/>
                      </a:gs>
                    </a:gsLst>
                    <a:lin ang="5400000" scaled="0"/>
                  </a:gradFill>
                  <a:latin typeface="Arial" panose="020B0604020202020204" pitchFamily="34" charset="0"/>
                </a:rPr>
                <a:t>Item Description</a:t>
              </a:r>
            </a:p>
            <a:p>
              <a:pPr defTabSz="1219170"/>
              <a:r>
                <a:rPr lang="en-US" sz="2000" dirty="0">
                  <a:gradFill>
                    <a:gsLst>
                      <a:gs pos="2917">
                        <a:srgbClr val="000000"/>
                      </a:gs>
                      <a:gs pos="30000">
                        <a:srgbClr val="000000"/>
                      </a:gs>
                    </a:gsLst>
                    <a:lin ang="5400000" scaled="0"/>
                  </a:gradFill>
                  <a:latin typeface="Arial" panose="020B0604020202020204" pitchFamily="34" charset="0"/>
                </a:rPr>
                <a:t>Item Category ID</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Category</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Name</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Description</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"ID":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 "cheeseburger, no cheese",</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CategoryId</a:t>
            </a:r>
            <a:r>
              <a:rPr lang="en-US" dirty="0">
                <a:solidFill>
                  <a:srgbClr val="000000"/>
                </a:solidFill>
                <a:latin typeface="Arial" panose="020B0604020202020204" pitchFamily="34" charset="0"/>
              </a:rPr>
              <a:t>": 5,</a:t>
            </a:r>
          </a:p>
          <a:p>
            <a:pPr marL="609585" lvl="1" defTabSz="1219170"/>
            <a:r>
              <a:rPr lang="en-US" dirty="0">
                <a:solidFill>
                  <a:srgbClr val="000000"/>
                </a:solidFill>
                <a:latin typeface="Arial" panose="020B0604020202020204" pitchFamily="34" charset="0"/>
              </a:rPr>
              <a:t>"Category": "sandwiches"</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CategoryDescription</a:t>
            </a:r>
            <a:r>
              <a:rPr lang="en-US" dirty="0">
                <a:solidFill>
                  <a:srgbClr val="000000"/>
                </a:solidFill>
                <a:latin typeface="Arial" panose="020B0604020202020204" pitchFamily="34" charset="0"/>
              </a:rPr>
              <a:t>": "2 pieces of bread + filling"</a:t>
            </a:r>
          </a:p>
          <a:p>
            <a:pPr defTabSz="1219170"/>
            <a:r>
              <a:rPr lang="en-US" dirty="0">
                <a:solidFill>
                  <a:srgbClr val="000000"/>
                </a:solidFill>
                <a:latin typeface="Arial" panose="020B0604020202020204" pitchFamily="34" charset="0"/>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are my joins?”</a:t>
            </a:r>
          </a:p>
          <a:p>
            <a:endParaRPr lang="en-US" dirty="0"/>
          </a:p>
          <a:p>
            <a:pPr marL="0" indent="0">
              <a:buNone/>
            </a:pPr>
            <a:r>
              <a:rPr lang="en-US" dirty="0"/>
              <a:t>“Where are my joins!?!?”</a:t>
            </a:r>
          </a:p>
          <a:p>
            <a:endParaRPr lang="en-US" dirty="0">
              <a:solidFill>
                <a:schemeClr val="accent1"/>
              </a:solidFill>
            </a:endParaRPr>
          </a:p>
          <a:p>
            <a:pPr marL="0" indent="0">
              <a:buNone/>
            </a:pPr>
            <a:r>
              <a:rPr lang="en-US" dirty="0"/>
              <a:t>Naïve way: Normalize, make 2 network calls, merge client side</a:t>
            </a:r>
          </a:p>
          <a:p>
            <a:endParaRPr lang="en-US" dirty="0"/>
          </a:p>
          <a:p>
            <a:pPr marL="0" indent="0">
              <a:buNone/>
            </a:pPr>
            <a:r>
              <a:rPr lang="en-US" dirty="0"/>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#1: To de-normalize, or normalize? To embed, or to reference?</a:t>
            </a:r>
          </a:p>
          <a:p>
            <a:endParaRPr lang="en-US" sz="4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#2: Put data types in same collection, or different?</a:t>
            </a:r>
          </a:p>
          <a:p>
            <a:endParaRPr lang="en-US" dirty="0"/>
          </a:p>
          <a:p>
            <a:endParaRPr lang="en-US" dirty="0"/>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defTabSz="1219170"/>
            <a:r>
              <a:rPr lang="en-US" sz="2400" dirty="0">
                <a:solidFill>
                  <a:srgbClr val="000000"/>
                </a:solidFill>
                <a:latin typeface="Arial" panose="020B0604020202020204" pitchFamily="34" charset="0"/>
                <a:cs typeface="Arial" panose="020B0604020202020204" pitchFamily="34" charset="0"/>
              </a:rPr>
              <a:t>{</a:t>
            </a:r>
          </a:p>
          <a:p>
            <a:pPr marL="609585" lvl="1" defTabSz="1219170"/>
            <a:r>
              <a:rPr lang="en-US" sz="2400" dirty="0">
                <a:solidFill>
                  <a:srgbClr val="000000"/>
                </a:solidFill>
                <a:latin typeface="Arial" panose="020B0604020202020204" pitchFamily="34" charset="0"/>
                <a:cs typeface="Arial" panose="020B0604020202020204" pitchFamily="34" charset="0"/>
              </a:rPr>
              <a:t>"ID": 1,</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"hamburger",</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ItemDescription</a:t>
            </a:r>
            <a:r>
              <a:rPr lang="en-US" sz="2400" dirty="0">
                <a:solidFill>
                  <a:srgbClr val="000000"/>
                </a:solidFill>
                <a:latin typeface="Arial" panose="020B0604020202020204" pitchFamily="34" charset="0"/>
                <a:cs typeface="Arial" panose="020B0604020202020204" pitchFamily="34" charset="0"/>
              </a:rPr>
              <a:t>": "cheeseburger, no cheese",</a:t>
            </a:r>
          </a:p>
          <a:p>
            <a:pPr marL="609585" lvl="1" defTabSz="1219170"/>
            <a:r>
              <a:rPr lang="en-US" sz="2400" dirty="0">
                <a:solidFill>
                  <a:srgbClr val="000000"/>
                </a:solidFill>
                <a:latin typeface="Arial" panose="020B0604020202020204" pitchFamily="34" charset="0"/>
                <a:cs typeface="Arial" panose="020B0604020202020204" pitchFamily="34" charset="0"/>
              </a:rPr>
              <a:t>"Category": "sandwiches",</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CategoryDescription</a:t>
            </a:r>
            <a:r>
              <a:rPr lang="en-US" sz="2400" dirty="0">
                <a:solidFill>
                  <a:srgbClr val="000000"/>
                </a:solidFill>
                <a:latin typeface="Arial" panose="020B0604020202020204" pitchFamily="34" charset="0"/>
                <a:cs typeface="Arial" panose="020B0604020202020204" pitchFamily="34" charset="0"/>
              </a:rPr>
              <a:t>": "2 pieces of bread + filling",</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a:solidFill>
                  <a:srgbClr val="000000"/>
                </a:solidFill>
                <a:highlight>
                  <a:srgbClr val="FFFF00"/>
                </a:highlight>
                <a:latin typeface="Arial" panose="020B0604020202020204" pitchFamily="34" charset="0"/>
                <a:cs typeface="Arial" panose="020B0604020202020204" pitchFamily="34" charset="0"/>
              </a:rPr>
              <a:t>Ingredients</a:t>
            </a:r>
            <a:r>
              <a:rPr lang="en-US" sz="2400" dirty="0">
                <a:solidFill>
                  <a:srgbClr val="000000"/>
                </a:solidFill>
                <a:latin typeface="Arial" panose="020B0604020202020204" pitchFamily="34" charset="0"/>
                <a:cs typeface="Arial" panose="020B0604020202020204" pitchFamily="34" charset="0"/>
              </a:rPr>
              <a:t>": [</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"bread",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100, "Qty": "2 slices"},</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"lettuce",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"tomato","</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"patty",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700, "Qty": "1"}</a:t>
            </a:r>
          </a:p>
          <a:p>
            <a:pPr defTabSz="1219170"/>
            <a:r>
              <a:rPr lang="en-US" sz="2400" dirty="0">
                <a:solidFill>
                  <a:srgbClr val="000000"/>
                </a:solidFill>
                <a:latin typeface="Arial" panose="020B0604020202020204" pitchFamily="34" charset="0"/>
                <a:cs typeface="Arial" panose="020B0604020202020204" pitchFamily="34" charset="0"/>
              </a:rPr>
              <a:t>}</a:t>
            </a:r>
          </a:p>
          <a:p>
            <a:pPr defTabSz="1219170"/>
            <a:endParaRPr lang="en-US" dirty="0">
              <a:solidFill>
                <a:srgbClr val="000000"/>
              </a:solidFill>
              <a:latin typeface="Arial" panose="020B0604020202020204" pitchFamily="34" charset="0"/>
              <a:cs typeface="Arial" panose="020B0604020202020204" pitchFamily="34" charset="0"/>
            </a:endParaRPr>
          </a:p>
          <a:p>
            <a:pPr defTabSz="1219170"/>
            <a:r>
              <a:rPr lang="en-US" sz="2800" dirty="0">
                <a:latin typeface="Arial" panose="020B0604020202020204" pitchFamily="34" charset="0"/>
                <a:cs typeface="Arial" panose="020B0604020202020204" pitchFamily="34" charset="0"/>
              </a:rPr>
              <a:t>E.g. in Recipe, ingredients are always queried with the item </a:t>
            </a:r>
          </a:p>
          <a:p>
            <a:pPr defTabSz="1219170"/>
            <a:endParaRPr lang="en-US" dirty="0">
              <a:solidFill>
                <a:srgbClr val="000000"/>
              </a:solidFill>
              <a:latin typeface="Arial" panose="020B0604020202020204" pitchFamily="34" charset="0"/>
            </a:endParaRPr>
          </a:p>
          <a:p>
            <a:pPr defTabSz="1219170"/>
            <a:br>
              <a:rPr lang="en-US" sz="2000" dirty="0">
                <a:solidFill>
                  <a:srgbClr val="000000"/>
                </a:solidFill>
                <a:latin typeface="Arial" panose="020B0604020202020204" pitchFamily="34" charset="0"/>
              </a:rPr>
            </a:br>
            <a:endParaRPr lang="en-US" sz="2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Child data is dependent/intrinsic to a parent </a:t>
            </a:r>
          </a:p>
          <a:p>
            <a:pPr marL="228594" lvl="1"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marL="609585" lvl="1" defTabSz="1219170"/>
            <a:r>
              <a:rPr lang="en-US" sz="2400" dirty="0">
                <a:solidFill>
                  <a:srgbClr val="000000"/>
                </a:solidFill>
                <a:latin typeface="Arial" panose="020B0604020202020204" pitchFamily="34" charset="0"/>
              </a:rPr>
              <a:t>"id": "Order1", </a:t>
            </a:r>
          </a:p>
          <a:p>
            <a:pPr marL="609585" lvl="1" defTabSz="1219170"/>
            <a:r>
              <a:rPr lang="en-US" sz="2400" dirty="0">
                <a:solidFill>
                  <a:srgbClr val="000000"/>
                </a:solidFill>
                <a:latin typeface="Arial" panose="020B0604020202020204" pitchFamily="34" charset="0"/>
              </a:rPr>
              <a:t>"customer": "Customer1",</a:t>
            </a:r>
          </a:p>
          <a:p>
            <a:pPr marL="609585" lvl="1" defTabSz="1219170"/>
            <a:r>
              <a:rPr lang="en-US" sz="2400" dirty="0">
                <a:solidFill>
                  <a:srgbClr val="000000"/>
                </a:solidFill>
                <a:latin typeface="Arial" panose="020B0604020202020204" pitchFamily="34" charset="0"/>
              </a:rPr>
              <a:t>"</a:t>
            </a:r>
            <a:r>
              <a:rPr lang="en-US" sz="2400" dirty="0" err="1">
                <a:solidFill>
                  <a:srgbClr val="000000"/>
                </a:solidFill>
                <a:latin typeface="Arial" panose="020B0604020202020204" pitchFamily="34" charset="0"/>
              </a:rPr>
              <a:t>orderDate</a:t>
            </a:r>
            <a:r>
              <a:rPr lang="en-US" sz="2400" dirty="0">
                <a:solidFill>
                  <a:srgbClr val="000000"/>
                </a:solidFill>
                <a:latin typeface="Arial" panose="020B0604020202020204" pitchFamily="34" charset="0"/>
              </a:rPr>
              <a:t>": "2018-09-26",</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itemsOrdered</a:t>
            </a:r>
            <a:r>
              <a:rPr lang="en-US" sz="2400" dirty="0">
                <a:solidFill>
                  <a:srgbClr val="000000"/>
                </a:solidFill>
                <a:highlight>
                  <a:srgbClr val="FFFF00"/>
                </a:highlight>
                <a:latin typeface="Arial" panose="020B0604020202020204" pitchFamily="34" charset="0"/>
              </a:rPr>
              <a:t>": [</a:t>
            </a:r>
          </a:p>
          <a:p>
            <a:pPr marL="1219170" lvl="2" defTabSz="1219170"/>
            <a:r>
              <a:rPr lang="en-US" sz="2400" dirty="0">
                <a:solidFill>
                  <a:srgbClr val="000000"/>
                </a:solidFill>
                <a:latin typeface="Arial" panose="020B0604020202020204" pitchFamily="34" charset="0"/>
              </a:rPr>
              <a:t>{"ID": 1,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"hamburger", "Price":9.50, "Qty": 1}</a:t>
            </a:r>
          </a:p>
          <a:p>
            <a:pPr marL="1219170" lvl="2" defTabSz="1219170"/>
            <a:r>
              <a:rPr lang="en-US" sz="2400" dirty="0">
                <a:solidFill>
                  <a:srgbClr val="000000"/>
                </a:solidFill>
                <a:latin typeface="Arial" panose="020B0604020202020204" pitchFamily="34" charset="0"/>
              </a:rPr>
              <a:t>{"ID": 2,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"cheeseburger", "Price":9.50, "Qty": 499}</a:t>
            </a:r>
          </a:p>
          <a:p>
            <a:pPr marL="609585" lvl="1"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584200" y="-1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defTabSz="1219170"/>
            <a:r>
              <a:rPr lang="en-US" sz="2133" dirty="0">
                <a:solidFill>
                  <a:srgbClr val="000000"/>
                </a:solidFill>
                <a:latin typeface="Arial" panose="020B0604020202020204" pitchFamily="34" charset="0"/>
              </a:rPr>
              <a:t>{</a:t>
            </a:r>
          </a:p>
          <a:p>
            <a:pPr marL="609585" lvl="1" defTabSz="1219170"/>
            <a:r>
              <a:rPr lang="en-US" sz="2133" dirty="0">
                <a:solidFill>
                  <a:srgbClr val="000000"/>
                </a:solidFill>
                <a:latin typeface="Arial" panose="020B0604020202020204" pitchFamily="34" charset="0"/>
              </a:rPr>
              <a:t>"id": "1",</a:t>
            </a:r>
          </a:p>
          <a:p>
            <a:pPr marL="609585" lvl="1" defTabSz="1219170"/>
            <a:r>
              <a:rPr lang="en-US" sz="2133" dirty="0">
                <a:solidFill>
                  <a:srgbClr val="000000"/>
                </a:solidFill>
                <a:latin typeface="Arial" panose="020B0604020202020204" pitchFamily="34" charset="0"/>
              </a:rPr>
              <a:t>"name": "Alice",</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email</a:t>
            </a:r>
            <a:r>
              <a:rPr lang="en-US" sz="2133" dirty="0">
                <a:solidFill>
                  <a:srgbClr val="000000"/>
                </a:solidFill>
                <a:latin typeface="Arial" panose="020B0604020202020204" pitchFamily="34" charset="0"/>
              </a:rPr>
              <a:t>": "alice@contoso.com",</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phone</a:t>
            </a:r>
            <a:r>
              <a:rPr lang="en-US" sz="2133" dirty="0">
                <a:solidFill>
                  <a:srgbClr val="000000"/>
                </a:solidFill>
                <a:latin typeface="Arial" panose="020B0604020202020204" pitchFamily="34" charset="0"/>
              </a:rPr>
              <a:t>": “555-5555"</a:t>
            </a:r>
          </a:p>
          <a:p>
            <a:pPr marL="609585" lvl="1" defTabSz="1219170"/>
            <a:r>
              <a:rPr lang="en-US" sz="2133" dirty="0">
                <a:solidFill>
                  <a:srgbClr val="000000"/>
                </a:solidFill>
                <a:latin typeface="Arial" panose="020B0604020202020204" pitchFamily="34" charset="0"/>
              </a:rPr>
              <a:t>“</a:t>
            </a:r>
            <a:r>
              <a:rPr lang="en-US" sz="2133" dirty="0" err="1">
                <a:solidFill>
                  <a:srgbClr val="000000"/>
                </a:solidFill>
                <a:highlight>
                  <a:srgbClr val="FFFF00"/>
                </a:highlight>
                <a:latin typeface="Arial" panose="020B0604020202020204" pitchFamily="34" charset="0"/>
              </a:rPr>
              <a:t>loyaltyNumber</a:t>
            </a:r>
            <a:r>
              <a:rPr lang="en-US" sz="2133" dirty="0">
                <a:solidFill>
                  <a:srgbClr val="000000"/>
                </a:solidFill>
                <a:latin typeface="Arial" panose="020B0604020202020204" pitchFamily="34" charset="0"/>
              </a:rPr>
              <a:t>": 13838359,</a:t>
            </a:r>
          </a:p>
          <a:p>
            <a:pPr marL="609585" lvl="1" defTabSz="1219170"/>
            <a:r>
              <a:rPr lang="en-US" sz="2133" dirty="0">
                <a:solidFill>
                  <a:srgbClr val="000000"/>
                </a:solidFill>
                <a:latin typeface="Arial" panose="020B0604020202020204" pitchFamily="34" charset="0"/>
              </a:rPr>
              <a:t>"addresses": [</a:t>
            </a:r>
          </a:p>
          <a:p>
            <a:pPr marL="1219170" lvl="2" defTabSz="1219170"/>
            <a:r>
              <a:rPr lang="en-US" sz="2133" dirty="0">
                <a:solidFill>
                  <a:srgbClr val="000000"/>
                </a:solidFill>
                <a:latin typeface="Arial" panose="020B0604020202020204" pitchFamily="34" charset="0"/>
              </a:rPr>
              <a:t>{"street": "1 Contoso Way", "city": "Seattle"},</a:t>
            </a:r>
          </a:p>
          <a:p>
            <a:pPr marL="1219170" lvl="2" defTabSz="1219170"/>
            <a:r>
              <a:rPr lang="en-US" sz="2133" dirty="0">
                <a:solidFill>
                  <a:srgbClr val="000000"/>
                </a:solidFill>
                <a:latin typeface="Arial" panose="020B0604020202020204" pitchFamily="34" charset="0"/>
              </a:rPr>
              <a:t>{"street": "15 </a:t>
            </a:r>
            <a:r>
              <a:rPr lang="en-US" sz="2133" dirty="0" err="1">
                <a:solidFill>
                  <a:srgbClr val="000000"/>
                </a:solidFill>
                <a:latin typeface="Arial" panose="020B0604020202020204" pitchFamily="34" charset="0"/>
              </a:rPr>
              <a:t>Fabrikam</a:t>
            </a:r>
            <a:r>
              <a:rPr lang="en-US" sz="2133" dirty="0">
                <a:solidFill>
                  <a:srgbClr val="000000"/>
                </a:solidFill>
                <a:latin typeface="Arial" panose="020B0604020202020204" pitchFamily="34" charset="0"/>
              </a:rPr>
              <a:t> Lane", "city": "Orlando"}</a:t>
            </a:r>
          </a:p>
          <a:p>
            <a:pPr marL="609585" lvl="1" defTabSz="1219170"/>
            <a:r>
              <a:rPr lang="en-US" sz="2133" dirty="0">
                <a:solidFill>
                  <a:srgbClr val="000000"/>
                </a:solidFill>
                <a:latin typeface="Arial" panose="020B0604020202020204" pitchFamily="34" charset="0"/>
              </a:rPr>
              <a:t>]</a:t>
            </a:r>
          </a:p>
          <a:p>
            <a:pPr defTabSz="1219170"/>
            <a:r>
              <a:rPr lang="en-US" sz="2133"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54983" y="2303341"/>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0" y="52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Similar rate of updates – does the data change at the same (slower)           pace? -&gt; Minimize writes</a:t>
            </a:r>
          </a:p>
          <a:p>
            <a:pPr marL="0" indent="0">
              <a:buNone/>
            </a:pPr>
            <a:r>
              <a:rPr lang="en-US" dirty="0">
                <a:latin typeface="Arial" panose="020B0604020202020204" pitchFamily="34" charset="0"/>
                <a:cs typeface="Arial" panose="020B0604020202020204" pitchFamily="34" charset="0"/>
              </a:rPr>
              <a:t>1:few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defTabSz="1219170"/>
            <a:r>
              <a:rPr lang="en-US" sz="2267" dirty="0">
                <a:solidFill>
                  <a:srgbClr val="000000"/>
                </a:solidFill>
                <a:latin typeface="Arial" panose="020B0604020202020204" pitchFamily="34" charset="0"/>
              </a:rPr>
              <a:t>{</a:t>
            </a:r>
          </a:p>
          <a:p>
            <a:pPr marL="609585" lvl="1" defTabSz="1219170"/>
            <a:r>
              <a:rPr lang="en-US" sz="2267" dirty="0">
                <a:solidFill>
                  <a:srgbClr val="000000"/>
                </a:solidFill>
                <a:latin typeface="Arial" panose="020B0604020202020204" pitchFamily="34" charset="0"/>
              </a:rPr>
              <a:t>"id": "1",</a:t>
            </a:r>
          </a:p>
          <a:p>
            <a:pPr marL="609585" lvl="1" defTabSz="1219170"/>
            <a:r>
              <a:rPr lang="en-US" sz="2267" dirty="0">
                <a:solidFill>
                  <a:srgbClr val="000000"/>
                </a:solidFill>
                <a:latin typeface="Arial" panose="020B0604020202020204" pitchFamily="34" charset="0"/>
              </a:rPr>
              <a:t>"name": "Alice",</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email</a:t>
            </a:r>
            <a:r>
              <a:rPr lang="en-US" sz="2267" dirty="0">
                <a:solidFill>
                  <a:srgbClr val="000000"/>
                </a:solidFill>
                <a:latin typeface="Arial" panose="020B0604020202020204" pitchFamily="34" charset="0"/>
              </a:rPr>
              <a:t>": "alice@contoso.com",</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addresses</a:t>
            </a:r>
            <a:r>
              <a:rPr lang="en-US" sz="2267" dirty="0">
                <a:solidFill>
                  <a:srgbClr val="000000"/>
                </a:solidFill>
                <a:latin typeface="Arial" panose="020B0604020202020204" pitchFamily="34" charset="0"/>
              </a:rPr>
              <a:t>": [</a:t>
            </a:r>
          </a:p>
          <a:p>
            <a:pPr marL="1219170" lvl="2" defTabSz="1219170"/>
            <a:r>
              <a:rPr lang="en-US" sz="2267" dirty="0">
                <a:solidFill>
                  <a:srgbClr val="000000"/>
                </a:solidFill>
                <a:latin typeface="Arial" panose="020B0604020202020204" pitchFamily="34" charset="0"/>
              </a:rPr>
              <a:t>{"street": "1 Contoso Way", "city": "Seattle"},</a:t>
            </a:r>
          </a:p>
          <a:p>
            <a:pPr marL="1219170" lvl="2" defTabSz="1219170"/>
            <a:r>
              <a:rPr lang="en-US" sz="2267" dirty="0">
                <a:solidFill>
                  <a:srgbClr val="000000"/>
                </a:solidFill>
                <a:latin typeface="Arial" panose="020B0604020202020204" pitchFamily="34" charset="0"/>
              </a:rPr>
              <a:t>{"street": "15 </a:t>
            </a:r>
            <a:r>
              <a:rPr lang="en-US" sz="2267" dirty="0" err="1">
                <a:solidFill>
                  <a:srgbClr val="000000"/>
                </a:solidFill>
                <a:latin typeface="Arial" panose="020B0604020202020204" pitchFamily="34" charset="0"/>
              </a:rPr>
              <a:t>Fabrikam</a:t>
            </a:r>
            <a:r>
              <a:rPr lang="en-US" sz="2267" dirty="0">
                <a:solidFill>
                  <a:srgbClr val="000000"/>
                </a:solidFill>
                <a:latin typeface="Arial" panose="020B0604020202020204" pitchFamily="34" charset="0"/>
              </a:rPr>
              <a:t> Lane", "city": "Orlando"}</a:t>
            </a:r>
          </a:p>
          <a:p>
            <a:pPr marL="609585" lvl="1" defTabSz="1219170"/>
            <a:r>
              <a:rPr lang="en-US" sz="2267" dirty="0">
                <a:solidFill>
                  <a:srgbClr val="000000"/>
                </a:solidFill>
                <a:latin typeface="Arial" panose="020B0604020202020204" pitchFamily="34" charset="0"/>
              </a:rPr>
              <a:t>]</a:t>
            </a:r>
          </a:p>
          <a:p>
            <a:pPr defTabSz="1219170"/>
            <a:r>
              <a:rPr lang="en-US" sz="2267"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Data from entities is queried together</a:t>
            </a:r>
          </a:p>
          <a:p>
            <a:r>
              <a:rPr lang="en-US" dirty="0">
                <a:latin typeface="Arial" panose="020B0604020202020204" pitchFamily="34" charset="0"/>
                <a:cs typeface="Arial" panose="020B0604020202020204" pitchFamily="34" charset="0"/>
              </a:rPr>
              <a:t>Child data is dependent on a parent</a:t>
            </a:r>
          </a:p>
          <a:p>
            <a:r>
              <a:rPr lang="en-US" dirty="0">
                <a:latin typeface="Arial" panose="020B0604020202020204" pitchFamily="34" charset="0"/>
                <a:cs typeface="Arial" panose="020B0604020202020204" pitchFamily="34" charset="0"/>
              </a:rPr>
              <a:t>1:1 relationship</a:t>
            </a:r>
          </a:p>
          <a:p>
            <a:r>
              <a:rPr lang="en-US" dirty="0">
                <a:latin typeface="Arial" panose="020B0604020202020204" pitchFamily="34" charset="0"/>
                <a:cs typeface="Arial" panose="020B0604020202020204" pitchFamily="34" charset="0"/>
              </a:rPr>
              <a:t>Similar rate of updates – does the data change at the same pace</a:t>
            </a:r>
          </a:p>
          <a:p>
            <a:r>
              <a:rPr lang="en-US" dirty="0">
                <a:latin typeface="Arial" panose="020B0604020202020204" pitchFamily="34" charset="0"/>
                <a:cs typeface="Arial" panose="020B0604020202020204" pitchFamily="34" charset="0"/>
              </a:rPr>
              <a:t>1:few – the set of values is bounded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Usually embedding provides </a:t>
            </a:r>
            <a:r>
              <a:rPr lang="en-US" dirty="0">
                <a:solidFill>
                  <a:schemeClr val="accent1"/>
                </a:solidFill>
                <a:latin typeface="Arial" panose="020B0604020202020204" pitchFamily="34" charset="0"/>
                <a:cs typeface="Arial" panose="020B0604020202020204" pitchFamily="34" charset="0"/>
              </a:rPr>
              <a:t>better read performance</a:t>
            </a:r>
          </a:p>
          <a:p>
            <a:r>
              <a:rPr lang="en-US" dirty="0">
                <a:latin typeface="Arial" panose="020B0604020202020204" pitchFamily="34" charset="0"/>
                <a:cs typeface="Arial" panose="020B0604020202020204" pitchFamily="34" charset="0"/>
              </a:rPr>
              <a:t>Follow-above to </a:t>
            </a:r>
            <a:r>
              <a:rPr lang="en-US" dirty="0">
                <a:solidFill>
                  <a:schemeClr val="accent4"/>
                </a:solidFill>
                <a:latin typeface="Arial" panose="020B0604020202020204" pitchFamily="34" charset="0"/>
                <a:cs typeface="Arial" panose="020B0604020202020204" pitchFamily="34" charset="0"/>
              </a:rPr>
              <a:t>minimize trade-off </a:t>
            </a:r>
            <a:r>
              <a:rPr lang="en-US" dirty="0">
                <a:latin typeface="Arial" panose="020B0604020202020204" pitchFamily="34" charset="0"/>
                <a:cs typeface="Arial" panose="020B0604020202020204" pitchFamily="34" charset="0"/>
              </a:rPr>
              <a:t>for write perf </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0" y="-38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0" y="-40237"/>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 many (unbounded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defTabSz="1219170"/>
            <a:br>
              <a:rPr lang="en-US" sz="1600" dirty="0">
                <a:solidFill>
                  <a:srgbClr val="000000"/>
                </a:solidFill>
                <a:latin typeface="Arial" panose="020B0604020202020204" pitchFamily="34" charset="0"/>
              </a:rPr>
            </a:br>
            <a:br>
              <a:rPr lang="en-US" sz="1600" dirty="0">
                <a:solidFill>
                  <a:srgbClr val="000000"/>
                </a:solidFill>
                <a:latin typeface="Arial" panose="020B0604020202020204" pitchFamily="34" charset="0"/>
              </a:rPr>
            </a:br>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"id": "1",</a:t>
            </a:r>
          </a:p>
          <a:p>
            <a:pPr defTabSz="1219170"/>
            <a:r>
              <a:rPr lang="en-US" sz="1600" dirty="0">
                <a:solidFill>
                  <a:srgbClr val="000000"/>
                </a:solidFill>
                <a:latin typeface="Arial" panose="020B0604020202020204" pitchFamily="34" charset="0"/>
              </a:rPr>
              <a:t>"name": "Alice",</a:t>
            </a:r>
          </a:p>
          <a:p>
            <a:pPr defTabSz="1219170"/>
            <a:r>
              <a:rPr lang="en-US" sz="1600" dirty="0">
                <a:solidFill>
                  <a:srgbClr val="000000"/>
                </a:solidFill>
                <a:latin typeface="Arial" panose="020B0604020202020204" pitchFamily="34" charset="0"/>
              </a:rPr>
              <a:t>"email": "alice@contoso.com",</a:t>
            </a:r>
          </a:p>
          <a:p>
            <a:pPr defTabSz="1219170"/>
            <a:r>
              <a:rPr lang="en-US" sz="1600" dirty="0">
                <a:solidFill>
                  <a:srgbClr val="000000"/>
                </a:solidFill>
                <a:highlight>
                  <a:srgbClr val="FFFF00"/>
                </a:highlight>
                <a:latin typeface="Arial" panose="020B0604020202020204" pitchFamily="34" charset="0"/>
              </a:rPr>
              <a:t>"Orders": [</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"Order1",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"2018-09-18",</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1828754" lvl="3" defTabSz="1219170"/>
            <a:r>
              <a:rPr lang="en-US" sz="1600" dirty="0">
                <a:solidFill>
                  <a:srgbClr val="000000"/>
                </a:solidFill>
                <a:latin typeface="Arial" panose="020B0604020202020204" pitchFamily="34" charset="0"/>
              </a:rPr>
              <a:t>{"ID": 2,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"cheeseburger", "Price":9.50, "Qty": 499}]</a:t>
            </a:r>
          </a:p>
          <a:p>
            <a:pPr marL="609585" lvl="1" defTabSz="1219170"/>
            <a:r>
              <a:rPr lang="en-US" sz="1600" dirty="0">
                <a:solidFill>
                  <a:srgbClr val="000000"/>
                </a:solidFill>
                <a:latin typeface="Arial" panose="020B0604020202020204" pitchFamily="34" charset="0"/>
              </a:rPr>
              <a:t>}, </a:t>
            </a:r>
          </a:p>
          <a:p>
            <a:pPr marL="609585" lvl="1" defTabSz="1219170"/>
            <a:r>
              <a:rPr lang="en-US" sz="1600" dirty="0">
                <a:solidFill>
                  <a:srgbClr val="000000"/>
                </a:solidFill>
                <a:latin typeface="Arial" panose="020B0604020202020204" pitchFamily="34" charset="0"/>
              </a:rPr>
              <a:t>...</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a:t>
            </a:r>
            <a:r>
              <a:rPr lang="en-US" sz="1600" dirty="0" err="1">
                <a:solidFill>
                  <a:srgbClr val="000000"/>
                </a:solidFill>
                <a:highlight>
                  <a:srgbClr val="FFFF00"/>
                </a:highlight>
                <a:latin typeface="Arial" panose="020B0604020202020204" pitchFamily="34" charset="0"/>
              </a:rPr>
              <a:t>OrderNfinity</a:t>
            </a:r>
            <a:r>
              <a:rPr lang="en-US" sz="1600" dirty="0">
                <a:solidFill>
                  <a:srgbClr val="000000"/>
                </a:solidFill>
                <a:highlight>
                  <a:srgbClr val="FFFF00"/>
                </a:highlight>
                <a:latin typeface="Arial" panose="020B0604020202020204" pitchFamily="34" charset="0"/>
              </a:rPr>
              <a:t>",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"2018-09-20",</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609585" lvl="1" defTabSz="1219170"/>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Embedding doesn’t make sense:</a:t>
            </a: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Too many writes to same document</a:t>
            </a:r>
          </a:p>
          <a:p>
            <a:pPr marL="380990" indent="-380990" defTabSz="1219170">
              <a:buFontTx/>
              <a:buChar char="-"/>
            </a:pPr>
            <a:endParaRPr lang="en-US" sz="2000" b="1" dirty="0">
              <a:gradFill>
                <a:gsLst>
                  <a:gs pos="2917">
                    <a:srgbClr val="000000"/>
                  </a:gs>
                  <a:gs pos="30000">
                    <a:srgbClr val="000000"/>
                  </a:gs>
                </a:gsLst>
                <a:lin ang="5400000" scaled="0"/>
              </a:gradFill>
              <a:latin typeface="Arial" panose="020B0604020202020204" pitchFamily="34" charset="0"/>
            </a:endParaRP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changes at different rates #2</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"id": "1",</a:t>
            </a:r>
          </a:p>
          <a:p>
            <a:pPr defTabSz="1219170"/>
            <a:r>
              <a:rPr lang="en-US" sz="2400" dirty="0">
                <a:solidFill>
                  <a:srgbClr val="000000"/>
                </a:solidFill>
                <a:latin typeface="Arial" panose="020B0604020202020204" pitchFamily="34" charset="0"/>
              </a:rPr>
              <a:t>"name": "Alice",</a:t>
            </a:r>
          </a:p>
          <a:p>
            <a:pPr defTabSz="1219170"/>
            <a:r>
              <a:rPr lang="en-US" sz="2400" dirty="0">
                <a:solidFill>
                  <a:srgbClr val="000000"/>
                </a:solidFill>
                <a:latin typeface="Arial" panose="020B0604020202020204" pitchFamily="34" charset="0"/>
              </a:rPr>
              <a:t>"email": "alice@contoso.com",</a:t>
            </a:r>
          </a:p>
          <a:p>
            <a:pPr defTabSz="1219170"/>
            <a:r>
              <a:rPr lang="en-US" sz="2400" dirty="0">
                <a:solidFill>
                  <a:srgbClr val="000000"/>
                </a:solidFill>
                <a:latin typeface="Arial" panose="020B0604020202020204" pitchFamily="34" charset="0"/>
              </a:rPr>
              <a:t>"stats":[</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TotalNumberOrders</a:t>
            </a:r>
            <a:r>
              <a:rPr lang="en-US" sz="2400" dirty="0">
                <a:solidFill>
                  <a:srgbClr val="000000"/>
                </a:solidFill>
                <a:highlight>
                  <a:srgbClr val="FFFF00"/>
                </a:highlight>
                <a:latin typeface="Arial" panose="020B0604020202020204" pitchFamily="34" charset="0"/>
              </a:rPr>
              <a:t>": 100}, </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TotalAmountSpent</a:t>
            </a:r>
            <a:r>
              <a:rPr lang="en-US" sz="2400" dirty="0">
                <a:solidFill>
                  <a:srgbClr val="000000"/>
                </a:solidFill>
                <a:highlight>
                  <a:srgbClr val="FFFF00"/>
                </a:highlight>
                <a:latin typeface="Arial" panose="020B0604020202020204" pitchFamily="34" charset="0"/>
              </a:rPr>
              <a:t>": 550}]</a:t>
            </a:r>
          </a:p>
          <a:p>
            <a:pPr defTabSz="1219170"/>
            <a:r>
              <a:rPr lang="en-US" sz="2400" dirty="0">
                <a:solidFill>
                  <a:srgbClr val="000000"/>
                </a:solidFill>
                <a:latin typeface="Arial" panose="020B0604020202020204" pitchFamily="34" charset="0"/>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defTabSz="1219170"/>
            <a:r>
              <a:rPr lang="en-US" sz="2667" dirty="0">
                <a:gradFill>
                  <a:gsLst>
                    <a:gs pos="2917">
                      <a:srgbClr val="000000"/>
                    </a:gs>
                    <a:gs pos="30000">
                      <a:srgbClr val="000000"/>
                    </a:gs>
                  </a:gsLst>
                  <a:lin ang="5400000" scaled="0"/>
                </a:gradFill>
                <a:latin typeface="Arial" panose="020B0604020202020204" pitchFamily="34" charset="0"/>
              </a:rPr>
              <a:t>Number of orders, amount spent will likely change faster than email</a:t>
            </a:r>
          </a:p>
          <a:p>
            <a:pPr defTabSz="1219170"/>
            <a:endParaRPr lang="en-US" sz="2667" dirty="0">
              <a:gradFill>
                <a:gsLst>
                  <a:gs pos="2917">
                    <a:srgbClr val="000000"/>
                  </a:gs>
                  <a:gs pos="30000">
                    <a:srgbClr val="000000"/>
                  </a:gs>
                </a:gsLst>
                <a:lin ang="5400000" scaled="0"/>
              </a:gradFill>
              <a:latin typeface="Arial" panose="020B0604020202020204" pitchFamily="34" charset="0"/>
            </a:endParaRPr>
          </a:p>
          <a:p>
            <a:pPr defTabSz="1219170"/>
            <a:r>
              <a:rPr lang="en-US" sz="2667" b="1" dirty="0">
                <a:gradFill>
                  <a:gsLst>
                    <a:gs pos="2917">
                      <a:srgbClr val="000000"/>
                    </a:gs>
                    <a:gs pos="30000">
                      <a:srgbClr val="000000"/>
                    </a:gs>
                  </a:gsLst>
                  <a:lin ang="5400000" scaled="0"/>
                </a:gradFill>
                <a:latin typeface="Arial" panose="020B0604020202020204" pitchFamily="34" charset="0"/>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250941" y="281542"/>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Many : Many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"name": "Bob",</a:t>
            </a:r>
          </a:p>
          <a:p>
            <a:pPr defTabSz="1219170"/>
            <a:r>
              <a:rPr lang="en-US" dirty="0">
                <a:solidFill>
                  <a:srgbClr val="000000"/>
                </a:solidFill>
                <a:latin typeface="Arial" panose="020B0604020202020204" pitchFamily="34" charset="0"/>
              </a:rPr>
              <a:t>    "email": "bob@contoso.com",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defTabSz="1219170"/>
            <a:r>
              <a:rPr lang="en-US" sz="2400" dirty="0">
                <a:gradFill>
                  <a:gsLst>
                    <a:gs pos="2917">
                      <a:srgbClr val="000000"/>
                    </a:gs>
                    <a:gs pos="30000">
                      <a:srgbClr val="000000"/>
                    </a:gs>
                  </a:gsLst>
                  <a:lin ang="5400000" scaled="0"/>
                </a:gradFill>
                <a:latin typeface="Arial" panose="020B0604020202020204" pitchFamily="34" charset="0"/>
              </a:rPr>
              <a:t>Speakers have multiple sessions</a:t>
            </a:r>
          </a:p>
          <a:p>
            <a:pPr defTabSz="1219170"/>
            <a:r>
              <a:rPr lang="en-US" sz="2400" dirty="0">
                <a:gradFill>
                  <a:gsLst>
                    <a:gs pos="2917">
                      <a:srgbClr val="000000"/>
                    </a:gs>
                    <a:gs pos="30000">
                      <a:srgbClr val="000000"/>
                    </a:gs>
                  </a:gsLst>
                  <a:lin ang="5400000" scaled="0"/>
                </a:gradFill>
                <a:latin typeface="Arial" panose="020B0604020202020204" pitchFamily="34" charset="0"/>
              </a:rPr>
              <a:t>Sessions have multiple speakers</a:t>
            </a:r>
          </a:p>
          <a:p>
            <a:pPr defTabSz="1219170"/>
            <a:endParaRPr lang="en-US" sz="2400" dirty="0">
              <a:gradFill>
                <a:gsLst>
                  <a:gs pos="2917">
                    <a:srgbClr val="000000"/>
                  </a:gs>
                  <a:gs pos="30000">
                    <a:srgbClr val="000000"/>
                  </a:gs>
                </a:gsLst>
                <a:lin ang="5400000" scaled="0"/>
              </a:gradFill>
              <a:latin typeface="Arial" panose="020B0604020202020204" pitchFamily="34" charset="0"/>
            </a:endParaRPr>
          </a:p>
          <a:p>
            <a:pPr defTabSz="1219170"/>
            <a:r>
              <a:rPr lang="en-US" sz="2400" dirty="0">
                <a:gradFill>
                  <a:gsLst>
                    <a:gs pos="2917">
                      <a:srgbClr val="000000"/>
                    </a:gs>
                    <a:gs pos="30000">
                      <a:srgbClr val="000000"/>
                    </a:gs>
                  </a:gsLst>
                  <a:lin ang="5400000" scaled="0"/>
                </a:gradFill>
                <a:latin typeface="Arial" panose="020B0604020202020204" pitchFamily="34" charset="0"/>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3763"/>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What is referenced, is heavily referenced by many others</a:t>
            </a:r>
          </a:p>
          <a:p>
            <a:pPr marL="0" inden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a:t>
            </a:r>
            <a:r>
              <a:rPr lang="en-US" dirty="0">
                <a:solidFill>
                  <a:srgbClr val="000000"/>
                </a:solidFill>
                <a:highlight>
                  <a:srgbClr val="00FF00"/>
                </a:highlight>
                <a:latin typeface="Arial" panose="020B0604020202020204" pitchFamily="34" charset="0"/>
              </a:rPr>
              <a:t>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“attendee1",</a:t>
            </a:r>
          </a:p>
          <a:p>
            <a:pPr defTabSz="1219170"/>
            <a:r>
              <a:rPr lang="en-US" dirty="0">
                <a:solidFill>
                  <a:srgbClr val="000000"/>
                </a:solidFill>
                <a:latin typeface="Arial" panose="020B0604020202020204" pitchFamily="34" charset="0"/>
              </a:rPr>
              <a:t>    "name": “Eve",</a:t>
            </a:r>
          </a:p>
          <a:p>
            <a:pPr defTabSz="1219170"/>
            <a:r>
              <a:rPr lang="en-US" dirty="0">
                <a:solidFill>
                  <a:srgbClr val="000000"/>
                </a:solidFill>
                <a:latin typeface="Arial" panose="020B0604020202020204" pitchFamily="34" charset="0"/>
              </a:rPr>
              <a:t>    "email": “eve@contoso.com",</a:t>
            </a:r>
          </a:p>
          <a:p>
            <a:pPr defTabSz="1219170"/>
            <a:r>
              <a:rPr lang="en-US" dirty="0">
                <a:solidFill>
                  <a:srgbClr val="000000"/>
                </a:solidFill>
                <a:latin typeface="Arial" panose="020B0604020202020204" pitchFamily="34" charset="0"/>
              </a:rPr>
              <a:t>    “</a:t>
            </a:r>
            <a:r>
              <a:rPr lang="en-US" dirty="0" err="1">
                <a:solidFill>
                  <a:srgbClr val="000000"/>
                </a:solidFill>
                <a:highlight>
                  <a:srgbClr val="FFFF00"/>
                </a:highlight>
                <a:latin typeface="Arial" panose="020B0604020202020204" pitchFamily="34" charset="0"/>
              </a:rPr>
              <a:t>bookmarkedSessions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Here, session is referenced by speakers and attendees</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 : many (unbounded relationship)</a:t>
            </a:r>
          </a:p>
          <a:p>
            <a:r>
              <a:rPr lang="en-US" dirty="0">
                <a:latin typeface="Arial" panose="020B0604020202020204" pitchFamily="34" charset="0"/>
                <a:cs typeface="Arial" panose="020B0604020202020204" pitchFamily="34" charset="0"/>
              </a:rPr>
              <a:t>many : many relationships</a:t>
            </a:r>
          </a:p>
          <a:p>
            <a:r>
              <a:rPr lang="en-US" dirty="0">
                <a:latin typeface="Arial" panose="020B0604020202020204" pitchFamily="34" charset="0"/>
                <a:cs typeface="Arial" panose="020B0604020202020204" pitchFamily="34" charset="0"/>
              </a:rPr>
              <a:t>Data changes at different rates</a:t>
            </a:r>
          </a:p>
          <a:p>
            <a:r>
              <a:rPr lang="en-US" dirty="0">
                <a:latin typeface="Arial" panose="020B0604020202020204" pitchFamily="34" charset="0"/>
                <a:cs typeface="Arial" panose="020B0604020202020204" pitchFamily="34" charset="0"/>
              </a:rPr>
              <a:t>What is referenced, is heavily referenced by many others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Typically provides </a:t>
            </a:r>
            <a:r>
              <a:rPr lang="en-US" dirty="0">
                <a:solidFill>
                  <a:srgbClr val="00B050"/>
                </a:solidFill>
                <a:latin typeface="Arial" panose="020B0604020202020204" pitchFamily="34" charset="0"/>
                <a:cs typeface="Arial" panose="020B0604020202020204" pitchFamily="34" charset="0"/>
              </a:rPr>
              <a:t>better write performance</a:t>
            </a:r>
          </a:p>
          <a:p>
            <a:r>
              <a:rPr lang="en-US" dirty="0">
                <a:latin typeface="Arial" panose="020B0604020202020204" pitchFamily="34" charset="0"/>
                <a:cs typeface="Arial" panose="020B0604020202020204" pitchFamily="34" charset="0"/>
              </a:rPr>
              <a:t>But may require </a:t>
            </a:r>
            <a:r>
              <a:rPr lang="en-US" dirty="0">
                <a:solidFill>
                  <a:schemeClr val="accent1"/>
                </a:solidFill>
                <a:latin typeface="Arial" panose="020B0604020202020204" pitchFamily="34" charset="0"/>
                <a:cs typeface="Arial" panose="020B0604020202020204" pitchFamily="34" charset="0"/>
              </a:rPr>
              <a:t>more network calls for reads</a:t>
            </a:r>
          </a:p>
          <a:p>
            <a:pPr lvl="1"/>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7180311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"speaker1",</a:t>
            </a:r>
          </a:p>
          <a:p>
            <a:pPr defTabSz="1219170"/>
            <a:r>
              <a:rPr lang="en-US" sz="2400" dirty="0">
                <a:solidFill>
                  <a:srgbClr val="000000"/>
                </a:solidFill>
                <a:latin typeface="Arial" panose="020B0604020202020204" pitchFamily="34" charset="0"/>
              </a:rPr>
              <a:t>    "name": "Alice",</a:t>
            </a:r>
          </a:p>
          <a:p>
            <a:pPr defTabSz="1219170"/>
            <a:r>
              <a:rPr lang="en-US" sz="2400" dirty="0">
                <a:solidFill>
                  <a:srgbClr val="000000"/>
                </a:solidFill>
                <a:latin typeface="Arial" panose="020B0604020202020204" pitchFamily="34" charset="0"/>
              </a:rPr>
              <a:t>    "email": "alice@contoso.com",</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“address”:  </a:t>
            </a:r>
            <a:r>
              <a:rPr lang="en-US" sz="2400" dirty="0">
                <a:solidFill>
                  <a:srgbClr val="000000"/>
                </a:solidFill>
                <a:latin typeface="Arial" panose="020B0604020202020204" pitchFamily="34" charset="0"/>
              </a:rPr>
              <a:t>“1 Microsoft Way”</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“phone”:  </a:t>
            </a:r>
            <a:r>
              <a:rPr lang="en-US" sz="2400" dirty="0">
                <a:solidFill>
                  <a:srgbClr val="000000"/>
                </a:solidFill>
                <a:latin typeface="Arial" panose="020B0604020202020204" pitchFamily="34" charset="0"/>
              </a:rPr>
              <a:t>“555-5555”</a:t>
            </a:r>
          </a:p>
          <a:p>
            <a:pPr defTabSz="1219170"/>
            <a:r>
              <a:rPr lang="en-US" sz="2400" dirty="0">
                <a:solidFill>
                  <a:srgbClr val="000000"/>
                </a:solidFill>
                <a:latin typeface="Arial" panose="020B0604020202020204" pitchFamily="34" charset="0"/>
              </a:rPr>
              <a:t>    "sessions":[</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{"id": "session2"}</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defTabSz="1219170"/>
            <a:endParaRPr lang="en-US" sz="2400" dirty="0">
              <a:solidFill>
                <a:srgbClr val="000000"/>
              </a:solidFill>
              <a:latin typeface="Arial" panose="020B0604020202020204" pitchFamily="34" charset="0"/>
            </a:endParaRPr>
          </a:p>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"name": "Modelling Data 101",</a:t>
            </a:r>
          </a:p>
          <a:p>
            <a:pPr defTabSz="1219170"/>
            <a:r>
              <a:rPr lang="en-US" sz="2400" dirty="0">
                <a:solidFill>
                  <a:srgbClr val="000000"/>
                </a:solidFill>
                <a:latin typeface="Arial" panose="020B0604020202020204" pitchFamily="34" charset="0"/>
              </a:rPr>
              <a:t>    "speakers":[</a:t>
            </a:r>
          </a:p>
          <a:p>
            <a:pPr defTabSz="1219170"/>
            <a:r>
              <a:rPr lang="en-US" sz="2400" dirty="0">
                <a:solidFill>
                  <a:srgbClr val="000000"/>
                </a:solidFill>
                <a:latin typeface="Arial" panose="020B0604020202020204" pitchFamily="34" charset="0"/>
              </a:rPr>
              <a:t>        {"id": "speaker1“, </a:t>
            </a:r>
            <a:r>
              <a:rPr lang="en-US" sz="2400" dirty="0">
                <a:solidFill>
                  <a:srgbClr val="33C0CD"/>
                </a:solidFill>
                <a:latin typeface="Arial" panose="020B0604020202020204" pitchFamily="34" charset="0"/>
              </a:rPr>
              <a:t>“name”: “Alice”, “email”: “alice@contoso.com”</a:t>
            </a:r>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"speaker2“, “name”: “Bob”}</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defTabSz="1219170"/>
            <a:r>
              <a:rPr lang="en-US" sz="2400" b="1" dirty="0">
                <a:solidFill>
                  <a:srgbClr val="33C0CD"/>
                </a:solidFill>
                <a:latin typeface="Arial" panose="020B0604020202020204" pitchFamily="34" charset="0"/>
              </a:rPr>
              <a:t>Embed</a:t>
            </a:r>
            <a:r>
              <a:rPr lang="en-US" sz="2400" b="1" dirty="0">
                <a:gradFill>
                  <a:gsLst>
                    <a:gs pos="2917">
                      <a:srgbClr val="000000"/>
                    </a:gs>
                    <a:gs pos="30000">
                      <a:srgbClr val="000000"/>
                    </a:gs>
                  </a:gsLst>
                  <a:lin ang="5400000" scaled="0"/>
                </a:gradFill>
                <a:latin typeface="Arial" panose="020B0604020202020204" pitchFamily="34" charset="0"/>
              </a:rPr>
              <a:t> frequently used data, but use the </a:t>
            </a:r>
            <a:r>
              <a:rPr lang="en-US" sz="2400" b="1" dirty="0">
                <a:solidFill>
                  <a:srgbClr val="F0493E"/>
                </a:solidFill>
                <a:latin typeface="Arial" panose="020B0604020202020204" pitchFamily="34" charset="0"/>
              </a:rPr>
              <a:t>reference</a:t>
            </a:r>
            <a:r>
              <a:rPr lang="en-US" sz="2400" b="1" dirty="0">
                <a:gradFill>
                  <a:gsLst>
                    <a:gs pos="2917">
                      <a:srgbClr val="000000"/>
                    </a:gs>
                    <a:gs pos="30000">
                      <a:srgbClr val="000000"/>
                    </a:gs>
                  </a:gsLst>
                  <a:lin ang="5400000" scaled="0"/>
                </a:gradFill>
                <a:latin typeface="Arial" panose="020B0604020202020204" pitchFamily="34" charset="0"/>
              </a:rPr>
              <a:t> to get </a:t>
            </a:r>
            <a:r>
              <a:rPr lang="en-US" sz="2400" b="1" dirty="0">
                <a:solidFill>
                  <a:srgbClr val="F0493E"/>
                </a:solidFill>
                <a:latin typeface="Arial" panose="020B0604020202020204" pitchFamily="34" charset="0"/>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Relational: One entity per table </a:t>
            </a:r>
          </a:p>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In Cosmos DB &amp; NoSQL: </a:t>
            </a:r>
          </a:p>
          <a:p>
            <a:endParaRPr lang="en-US" sz="2400"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1: One entity per collection</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“Feels” weird, but it can greatly improve performance!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Makes sense when there are </a:t>
            </a:r>
            <a:r>
              <a:rPr lang="en-US" dirty="0">
                <a:solidFill>
                  <a:schemeClr val="accent1"/>
                </a:solidFill>
                <a:latin typeface="Arial" panose="020B0604020202020204" pitchFamily="34" charset="0"/>
                <a:cs typeface="Arial" panose="020B0604020202020204" pitchFamily="34" charset="0"/>
              </a:rPr>
              <a:t>similar access patterns</a:t>
            </a:r>
          </a:p>
          <a:p>
            <a:pPr marL="914389" lvl="1" indent="-457189">
              <a:buFontTx/>
              <a:buChar char="-"/>
            </a:pPr>
            <a:r>
              <a:rPr lang="en-US" dirty="0">
                <a:latin typeface="Arial" panose="020B0604020202020204" pitchFamily="34" charset="0"/>
                <a:cs typeface="Arial" panose="020B0604020202020204" pitchFamily="34" charset="0"/>
              </a:rPr>
              <a:t>If you need “join-like” capabilities, &amp; data is not already embedded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Approach: Introduce “type” property</a:t>
            </a:r>
            <a:endParaRPr lang="en-US"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"type":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"type":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algn="ctr" defTabSz="914367"/>
            <a:r>
              <a:rPr lang="en-US" sz="1765" dirty="0">
                <a:solidFill>
                  <a:srgbClr val="505050"/>
                </a:solidFill>
                <a:latin typeface="Arial" panose="020B0604020202020204" pitchFamily="34" charset="0"/>
                <a:ea typeface="Calibri" panose="020F0502020204030204" pitchFamily="34" charset="0"/>
              </a:rPr>
              <a:t>SELECT * FROM c WHERE </a:t>
            </a:r>
            <a:r>
              <a:rPr lang="en-US" sz="1765" dirty="0" err="1">
                <a:solidFill>
                  <a:srgbClr val="505050"/>
                </a:solidFill>
                <a:latin typeface="Arial" panose="020B0604020202020204" pitchFamily="34" charset="0"/>
                <a:ea typeface="Calibri" panose="020F0502020204030204" pitchFamily="34" charset="0"/>
              </a:rPr>
              <a:t>c.familyId</a:t>
            </a:r>
            <a:r>
              <a:rPr lang="en-US" sz="1765" dirty="0">
                <a:solidFill>
                  <a:srgbClr val="505050"/>
                </a:solidFill>
                <a:latin typeface="Arial" panose="020B0604020202020204" pitchFamily="34" charset="0"/>
                <a:ea typeface="Calibri" panose="020F0502020204030204" pitchFamily="34" charset="0"/>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algn="ctr" defTabSz="914367"/>
            <a:r>
              <a:rPr lang="en-US" sz="1568" b="1" dirty="0">
                <a:solidFill>
                  <a:srgbClr val="505050"/>
                </a:solidFill>
                <a:latin typeface="Arial" panose="020B0604020202020204" pitchFamily="34" charset="0"/>
                <a:ea typeface="Calibri" panose="020F0502020204030204" pitchFamily="34" charset="0"/>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Automatic index management </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Synchronous auto-indexing</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No schemas or secondary indices needed</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"automatic": true,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indexingMode</a:t>
            </a:r>
            <a:r>
              <a:rPr lang="en-US" sz="1150" b="0" dirty="0">
                <a:solidFill>
                  <a:schemeClr val="tx1"/>
                </a:solidFill>
                <a:latin typeface="Arial" panose="020B0604020202020204" pitchFamily="34" charset="0"/>
                <a:cs typeface="Arial" panose="020B0604020202020204" pitchFamily="34" charset="0"/>
              </a:rPr>
              <a:t>": "Consistent",</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p>
          <a:p>
            <a:r>
              <a:rPr lang="en-US" sz="1150" b="0" dirty="0">
                <a:solidFill>
                  <a:schemeClr val="tx1"/>
                </a:solidFill>
                <a:latin typeface="Arial" panose="020B0604020202020204" pitchFamily="34" charset="0"/>
                <a:cs typeface="Arial" panose="020B0604020202020204" pitchFamily="34" charset="0"/>
              </a:rPr>
              <a:t>        "indexes":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"String",</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"Number",</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"Spatial",</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"Point"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excludedPaths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r>
              <a:rPr lang="en-US" sz="1150" b="0" dirty="0" err="1">
                <a:solidFill>
                  <a:schemeClr val="tx1"/>
                </a:solidFill>
                <a:latin typeface="Arial" panose="020B0604020202020204" pitchFamily="34" charset="0"/>
                <a:cs typeface="Arial" panose="020B0604020202020204" pitchFamily="34" charset="0"/>
              </a:rPr>
              <a:t>nonIndexedContent</a:t>
            </a:r>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"France", </a:t>
            </a:r>
          </a:p>
          <a:p>
            <a:r>
              <a:rPr lang="en-US" sz="1350" b="0" dirty="0">
                <a:solidFill>
                  <a:schemeClr val="tx1"/>
                </a:solidFill>
                <a:latin typeface="Arial" panose="020B0604020202020204" pitchFamily="34" charset="0"/>
                <a:cs typeface="Arial" panose="020B0604020202020204" pitchFamily="34" charset="0"/>
              </a:rPr>
              <a:t>            "city": "Paris"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"Belgium",</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"city": "Moscow"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"Bonn", </a:t>
            </a:r>
          </a:p>
          <a:p>
            <a:r>
              <a:rPr lang="en-US" sz="1350" b="0" dirty="0">
                <a:solidFill>
                  <a:schemeClr val="tx1"/>
                </a:solidFill>
                <a:latin typeface="Arial" panose="020B0604020202020204" pitchFamily="34" charset="0"/>
                <a:cs typeface="Arial" panose="020B0604020202020204" pitchFamily="34" charset="0"/>
              </a:rPr>
              <a:t>            "revenue": 200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"Italy",</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"dealers": [ </a:t>
            </a:r>
          </a:p>
          <a:p>
            <a:r>
              <a:rPr lang="en-US" sz="1350" b="0" dirty="0">
                <a:solidFill>
                  <a:schemeClr val="tx1"/>
                </a:solidFill>
                <a:latin typeface="Arial" panose="020B0604020202020204" pitchFamily="34" charset="0"/>
                <a:cs typeface="Arial" panose="020B0604020202020204" pitchFamily="34" charset="0"/>
              </a:rPr>
              <a:t>                { "name": "Hans"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r>
              <a:rPr lang="en-US"/>
              <a:t>{</a:t>
            </a:r>
          </a:p>
          <a:p>
            <a:r>
              <a:rPr lang="en-US"/>
              <a:t>    "</a:t>
            </a:r>
            <a:r>
              <a:rPr lang="en-US" err="1"/>
              <a:t>indexingMode</a:t>
            </a:r>
            <a:r>
              <a:rPr lang="en-US"/>
              <a:t>": "none",</a:t>
            </a:r>
          </a:p>
          <a:p>
            <a:r>
              <a:rPr lang="en-US"/>
              <a:t>    "automatic": false,</a:t>
            </a:r>
          </a:p>
          <a:p>
            <a:r>
              <a:rPr lang="en-US"/>
              <a:t>    "</a:t>
            </a:r>
            <a:r>
              <a:rPr lang="en-US" err="1"/>
              <a:t>includedPaths</a:t>
            </a:r>
            <a:r>
              <a:rPr lang="en-US"/>
              <a:t>": [],</a:t>
            </a:r>
          </a:p>
          <a:p>
            <a:r>
              <a:rPr lang="en-US"/>
              <a:t>    "</a:t>
            </a:r>
            <a:r>
              <a:rPr lang="en-US" err="1"/>
              <a:t>excludedPaths</a:t>
            </a:r>
            <a:r>
              <a:rPr lang="en-US"/>
              <a:t>": []</a:t>
            </a:r>
          </a:p>
          <a:p>
            <a:r>
              <a:rPr lang="en-US"/>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r>
              <a:rPr lang="en-US" sz="1400"/>
              <a:t>{</a:t>
            </a:r>
          </a:p>
          <a:p>
            <a:r>
              <a:rPr lang="en-US" sz="1400"/>
              <a:t>    "</a:t>
            </a:r>
            <a:r>
              <a:rPr lang="en-US" sz="1400" err="1"/>
              <a:t>indexingMode</a:t>
            </a:r>
            <a:r>
              <a:rPr lang="en-US" sz="1400"/>
              <a:t>": "consistent",</a:t>
            </a:r>
          </a:p>
          <a:p>
            <a:r>
              <a:rPr lang="en-US" sz="1400"/>
              <a:t>    "automatic": true,</a:t>
            </a:r>
          </a:p>
          <a:p>
            <a:r>
              <a:rPr lang="en-US" sz="1400"/>
              <a:t>    "</a:t>
            </a:r>
            <a:r>
              <a:rPr lang="en-US" sz="1400" err="1"/>
              <a:t>includedPaths</a:t>
            </a:r>
            <a:r>
              <a:rPr lang="en-US" sz="1400"/>
              <a:t>": [</a:t>
            </a:r>
          </a:p>
          <a:p>
            <a:r>
              <a:rPr lang="en-US" sz="1400"/>
              <a:t>        {</a:t>
            </a:r>
          </a:p>
          <a:p>
            <a:r>
              <a:rPr lang="en-US" sz="1400"/>
              <a:t>            "path": "/age/?",</a:t>
            </a:r>
          </a:p>
          <a:p>
            <a:r>
              <a:rPr lang="en-US" sz="1400"/>
              <a:t>            "indexes": [</a:t>
            </a:r>
          </a:p>
          <a:p>
            <a:r>
              <a:rPr lang="en-US" sz="1400"/>
              <a:t>                {</a:t>
            </a:r>
          </a:p>
          <a:p>
            <a:r>
              <a:rPr lang="en-US" sz="1400"/>
              <a:t>                    "kind": "Range",</a:t>
            </a:r>
          </a:p>
          <a:p>
            <a:r>
              <a:rPr lang="en-US" sz="1400"/>
              <a:t>                    "</a:t>
            </a:r>
            <a:r>
              <a:rPr lang="en-US" sz="1400" err="1"/>
              <a:t>dataType</a:t>
            </a:r>
            <a:r>
              <a:rPr lang="en-US" sz="1400"/>
              <a:t>": "Number",</a:t>
            </a:r>
          </a:p>
          <a:p>
            <a:r>
              <a:rPr lang="en-US" sz="1400"/>
              <a:t>                    "precision": -1</a:t>
            </a:r>
          </a:p>
          <a:p>
            <a:r>
              <a:rPr lang="en-US" sz="1400"/>
              <a:t>                },</a:t>
            </a:r>
          </a:p>
          <a:p>
            <a:r>
              <a:rPr lang="en-US" sz="1400"/>
              <a:t>            ]</a:t>
            </a:r>
          </a:p>
          <a:p>
            <a:r>
              <a:rPr lang="en-US" sz="1400"/>
              <a:t>        },</a:t>
            </a:r>
          </a:p>
          <a:p>
            <a:r>
              <a:rPr lang="en-US" sz="1400"/>
              <a:t>        {</a:t>
            </a:r>
          </a:p>
          <a:p>
            <a:r>
              <a:rPr lang="en-US" sz="1400"/>
              <a:t>            "path": "/gender/?",</a:t>
            </a:r>
          </a:p>
          <a:p>
            <a:r>
              <a:rPr lang="en-US" sz="1400"/>
              <a:t>            "indexes": [</a:t>
            </a:r>
          </a:p>
          <a:p>
            <a:r>
              <a:rPr lang="en-US" sz="1400"/>
              <a:t>                {</a:t>
            </a:r>
          </a:p>
          <a:p>
            <a:r>
              <a:rPr lang="en-US" sz="1400"/>
              <a:t>                    "kind": "Range",</a:t>
            </a:r>
          </a:p>
          <a:p>
            <a:r>
              <a:rPr lang="en-US" sz="1400"/>
              <a:t>                    "</a:t>
            </a:r>
            <a:r>
              <a:rPr lang="en-US" sz="1400" err="1"/>
              <a:t>dataType</a:t>
            </a:r>
            <a:r>
              <a:rPr lang="en-US" sz="1400"/>
              <a:t>": "String",</a:t>
            </a:r>
          </a:p>
          <a:p>
            <a:r>
              <a:rPr lang="en-US" sz="1400"/>
              <a:t>                    "precision": -1</a:t>
            </a:r>
          </a:p>
          <a:p>
            <a:r>
              <a:rPr lang="en-US" sz="1400"/>
              <a:t>                },</a:t>
            </a:r>
          </a:p>
          <a:p>
            <a:r>
              <a:rPr lang="en-US" sz="1400"/>
              <a:t>            ]</a:t>
            </a:r>
          </a:p>
          <a:p>
            <a:r>
              <a:rPr lang="en-US" sz="1400"/>
              <a:t>        }</a:t>
            </a:r>
          </a:p>
          <a:p>
            <a:r>
              <a:rPr lang="en-US" sz="1400"/>
              <a:t>    ],</a:t>
            </a:r>
          </a:p>
          <a:p>
            <a:r>
              <a:rPr lang="en-US" sz="1400"/>
              <a:t>    "</a:t>
            </a:r>
            <a:r>
              <a:rPr lang="en-US" sz="1400" err="1"/>
              <a:t>excludedPaths</a:t>
            </a:r>
            <a:r>
              <a:rPr lang="en-US" sz="1400"/>
              <a:t>": [</a:t>
            </a:r>
          </a:p>
          <a:p>
            <a:r>
              <a:rPr lang="en-US" sz="1400"/>
              <a:t>        {</a:t>
            </a:r>
          </a:p>
          <a:p>
            <a:r>
              <a:rPr lang="en-US" sz="1400"/>
              <a:t>            "path": "/*"</a:t>
            </a:r>
          </a:p>
          <a:p>
            <a:r>
              <a:rPr lang="en-US" sz="1400"/>
              <a:t>        }</a:t>
            </a:r>
          </a:p>
          <a:p>
            <a:r>
              <a:rPr lang="en-US" sz="1400"/>
              <a:t>    ]</a:t>
            </a:r>
          </a:p>
          <a:p>
            <a:r>
              <a:rPr lang="en-US" sz="1400"/>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122185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endParaRPr lang="en-US" dirty="0">
              <a:solidFill>
                <a:srgbClr val="0078D7"/>
              </a:solidFill>
              <a:latin typeface="+mj-lt"/>
              <a:cs typeface="Arial" panose="020B0604020202020204" pitchFamily="34" charset="0"/>
            </a:endParaRPr>
          </a:p>
          <a:p>
            <a:pPr defTabSz="914192"/>
            <a:r>
              <a:rPr lang="en-US" sz="1600" dirty="0">
                <a:solidFill>
                  <a:srgbClr val="505050"/>
                </a:solidFill>
                <a:latin typeface="+mj-lt"/>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even during unpredictable traffic bursts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41779" y="3078308"/>
            <a:ext cx="4170803" cy="1930704"/>
          </a:xfrm>
          <a:prstGeom prst="rect">
            <a:avLst/>
          </a:prstGeom>
          <a:solidFill>
            <a:schemeClr val="bg1"/>
          </a:solidFill>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r>
              <a:rPr lang="en-US" sz="160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Support for requests/sec for different workloads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Pay only for the throughput and storage you need</a:t>
            </a: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v1</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v2</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PUT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 </a:t>
            </a:r>
            <a:r>
              <a:rPr lang="en-US" sz="1000" dirty="0" err="1">
                <a:gradFill>
                  <a:gsLst>
                    <a:gs pos="2917">
                      <a:schemeClr val="tx1"/>
                    </a:gs>
                    <a:gs pos="30000">
                      <a:schemeClr val="tx1"/>
                    </a:gs>
                  </a:gsLst>
                  <a:lin ang="5400000" scaled="0"/>
                </a:gradFill>
                <a:latin typeface="Arial" panose="020B0604020202020204" pitchFamily="34" charset="0"/>
              </a:rPr>
              <a:t>indexingPolicy</a:t>
            </a:r>
            <a:r>
              <a:rPr lang="en-US" sz="1000" dirty="0">
                <a:gradFill>
                  <a:gsLst>
                    <a:gs pos="2917">
                      <a:schemeClr val="tx1"/>
                    </a:gs>
                    <a:gs pos="30000">
                      <a:schemeClr val="tx1"/>
                    </a:gs>
                  </a:gsLst>
                  <a:lin ang="5400000" scaled="0"/>
                </a:gradFill>
                <a:latin typeface="Arial" panose="020B0604020202020204" pitchFamily="34" charset="0"/>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GET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x-</a:t>
            </a:r>
            <a:r>
              <a:rPr lang="en-US" sz="1000" dirty="0" err="1">
                <a:gradFill>
                  <a:gsLst>
                    <a:gs pos="2917">
                      <a:schemeClr val="tx1"/>
                    </a:gs>
                    <a:gs pos="30000">
                      <a:schemeClr val="tx1"/>
                    </a:gs>
                  </a:gsLst>
                  <a:lin ang="5400000" scaled="0"/>
                </a:gradFill>
                <a:latin typeface="Arial" panose="020B0604020202020204" pitchFamily="34" charset="0"/>
              </a:rPr>
              <a:t>ms</a:t>
            </a:r>
            <a:r>
              <a:rPr lang="en-US" sz="1000" dirty="0">
                <a:gradFill>
                  <a:gsLst>
                    <a:gs pos="2917">
                      <a:schemeClr val="tx1"/>
                    </a:gs>
                    <a:gs pos="30000">
                      <a:schemeClr val="tx1"/>
                    </a:gs>
                  </a:gsLst>
                  <a:lin ang="5400000" scaled="0"/>
                </a:gradFill>
                <a:latin typeface="Arial" panose="020B0604020202020204" pitchFamily="34" charset="0"/>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Update Index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latin typeface="+mj-lt"/>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AFD1AE66-9473-4A2E-8806-124AD3C71853}"/>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Partitioning</a:t>
            </a:r>
            <a:endParaRPr lang="en-US" dirty="0"/>
          </a:p>
        </p:txBody>
      </p:sp>
    </p:spTree>
    <p:extLst>
      <p:ext uri="{BB962C8B-B14F-4D97-AF65-F5344CB8AC3E}">
        <p14:creationId xmlns:p14="http://schemas.microsoft.com/office/powerpoint/2010/main" val="18890738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normAutofit fontScale="70000" lnSpcReduction="20000"/>
          </a:bodyPr>
          <a:lstStyle/>
          <a:p>
            <a:r>
              <a:rPr lang="en-US" dirty="0">
                <a:latin typeface="Arial" panose="020B0604020202020204" pitchFamily="34" charset="0"/>
                <a:cs typeface="Arial" panose="020B0604020202020204" pitchFamily="34" charset="0"/>
              </a:rPr>
              <a:t>Leveraging Azure Cosmos DB to automatically scale your data across the globe</a:t>
            </a:r>
          </a:p>
          <a:p>
            <a:endParaRPr lang="en-US" dirty="0">
              <a:latin typeface="Arial" panose="020B0604020202020204" pitchFamily="34" charset="0"/>
              <a:cs typeface="Arial" panose="020B0604020202020204" pitchFamily="34" charset="0"/>
            </a:endParaRPr>
          </a:p>
          <a:p>
            <a:pPr algn="ctr"/>
            <a:r>
              <a:rPr lang="en-US" i="1" dirty="0">
                <a:latin typeface="Arial" panose="020B0604020202020204" pitchFamily="34" charset="0"/>
                <a:cs typeface="Arial" panose="020B0604020202020204" pitchFamily="34" charset="0"/>
              </a:rPr>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a:xfrm>
            <a:off x="269240" y="1606"/>
            <a:ext cx="5265119" cy="1617666"/>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1"/>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2"/>
            <a:ext cx="350654"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3" y="3245507"/>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5" y="4171297"/>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2" y="2208455"/>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2" y="3221771"/>
            <a:ext cx="549222"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1" name="Picture 60">
            <a:extLst>
              <a:ext uri="{FF2B5EF4-FFF2-40B4-BE49-F238E27FC236}">
                <a16:creationId xmlns:a16="http://schemas.microsoft.com/office/drawing/2014/main" id="{4D5CD279-44D2-4682-9AB4-0DA8BCC7EBB8}"/>
              </a:ext>
            </a:extLst>
          </p:cNvPr>
          <p:cNvPicPr>
            <a:picLocks noChangeAspect="1"/>
          </p:cNvPicPr>
          <p:nvPr/>
        </p:nvPicPr>
        <p:blipFill>
          <a:blip r:embed="rId3"/>
          <a:stretch>
            <a:fillRect/>
          </a:stretch>
        </p:blipFill>
        <p:spPr>
          <a:xfrm>
            <a:off x="449702" y="3993424"/>
            <a:ext cx="4788503" cy="2574212"/>
          </a:xfrm>
          <a:prstGeom prst="rect">
            <a:avLst/>
          </a:prstGeom>
        </p:spPr>
      </p:pic>
    </p:spTree>
    <p:extLst>
      <p:ext uri="{BB962C8B-B14F-4D97-AF65-F5344CB8AC3E}">
        <p14:creationId xmlns:p14="http://schemas.microsoft.com/office/powerpoint/2010/main" val="25313396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9803F09-636B-41CB-85F4-78B845E100A8}"/>
              </a:ext>
            </a:extLst>
          </p:cNvPr>
          <p:cNvSpPr txBox="1">
            <a:spLocks/>
          </p:cNvSpPr>
          <p:nvPr/>
        </p:nvSpPr>
        <p:spPr>
          <a:xfrm>
            <a:off x="101938" y="85869"/>
            <a:ext cx="115789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Partitioning- Why Do We Do It In The First Place?</a:t>
            </a:r>
          </a:p>
        </p:txBody>
      </p:sp>
      <p:sp>
        <p:nvSpPr>
          <p:cNvPr id="5" name="Text Placeholder 5">
            <a:extLst>
              <a:ext uri="{FF2B5EF4-FFF2-40B4-BE49-F238E27FC236}">
                <a16:creationId xmlns:a16="http://schemas.microsoft.com/office/drawing/2014/main" id="{D2315BBA-D411-4B50-80B9-A550284AA6A8}"/>
              </a:ext>
            </a:extLst>
          </p:cNvPr>
          <p:cNvSpPr txBox="1">
            <a:spLocks/>
          </p:cNvSpPr>
          <p:nvPr/>
        </p:nvSpPr>
        <p:spPr>
          <a:xfrm>
            <a:off x="101938" y="1633053"/>
            <a:ext cx="10614378" cy="52249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800"/>
              </a:spcAft>
              <a:buFont typeface="Arial" panose="020B0604020202020204" pitchFamily="34" charset="0"/>
              <a:buNone/>
              <a:defRPr sz="1800" kern="1200" spc="0" baseline="0">
                <a:solidFill>
                  <a:schemeClr val="tx1"/>
                </a:solidFill>
                <a:latin typeface="+mn-lt"/>
                <a:ea typeface="+mn-ea"/>
                <a:cs typeface="+mn-cs"/>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algn="l" defTabSz="762000" rtl="0" eaLnBrk="1" latinLnBrk="0" hangingPunct="1">
              <a:lnSpc>
                <a:spcPct val="90000"/>
              </a:lnSpc>
              <a:spcBef>
                <a:spcPts val="500"/>
              </a:spcBef>
              <a:buClr>
                <a:schemeClr val="tx2"/>
              </a:buClr>
              <a:buFont typeface="Arial" panose="020B0604020202020204" pitchFamily="34" charset="0"/>
              <a:buChar char="•"/>
              <a:defRPr sz="1200" kern="1200" spc="0" baseline="0">
                <a:solidFill>
                  <a:schemeClr val="tx1"/>
                </a:solidFill>
                <a:latin typeface="+mn-lt"/>
                <a:ea typeface="+mn-ea"/>
                <a:cs typeface="+mn-cs"/>
              </a:defRPr>
            </a:lvl3pPr>
            <a:lvl4pPr marL="914400"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4pPr>
            <a:lvl5pPr marL="1258888"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As data size grows, instead of buying more machines (scaling up) we distribute our data across multiple machines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Each machine is responsible for serving subset of the data.</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Analogy: Working in a team</a:t>
            </a:r>
          </a:p>
          <a:p>
            <a:endParaRPr lang="en-US" sz="2800" dirty="0"/>
          </a:p>
        </p:txBody>
      </p:sp>
    </p:spTree>
    <p:extLst>
      <p:ext uri="{BB962C8B-B14F-4D97-AF65-F5344CB8AC3E}">
        <p14:creationId xmlns:p14="http://schemas.microsoft.com/office/powerpoint/2010/main" val="18688768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B725B9-2ED1-4CBE-BD14-D2E36CDF8E02}"/>
              </a:ext>
            </a:extLst>
          </p:cNvPr>
          <p:cNvSpPr>
            <a:spLocks noGrp="1"/>
          </p:cNvSpPr>
          <p:nvPr>
            <p:ph type="title"/>
          </p:nvPr>
        </p:nvSpPr>
        <p:spPr>
          <a:xfrm>
            <a:off x="337851" y="54894"/>
            <a:ext cx="10515600" cy="1325563"/>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7" name="Content Placeholder 2">
            <a:extLst>
              <a:ext uri="{FF2B5EF4-FFF2-40B4-BE49-F238E27FC236}">
                <a16:creationId xmlns:a16="http://schemas.microsoft.com/office/drawing/2014/main" id="{EC36CE53-4A34-49C2-936E-6613CCAF8DFD}"/>
              </a:ext>
            </a:extLst>
          </p:cNvPr>
          <p:cNvSpPr txBox="1">
            <a:spLocks/>
          </p:cNvSpPr>
          <p:nvPr/>
        </p:nvSpPr>
        <p:spPr>
          <a:xfrm>
            <a:off x="337851" y="1788986"/>
            <a:ext cx="11015949"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Logical partition: Stores all data associated with the same partition key value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Physical partition: Fixed amount of reserved SSD-backed storage + compute.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Cosmos DB distributes logical partitions among a smaller number of physical partitions.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From user’s perspective: define 1 partition key per container</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9902062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69240" y="289513"/>
            <a:ext cx="11655840" cy="899665"/>
          </a:xfrm>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11" name="Title 1">
            <a:extLst>
              <a:ext uri="{FF2B5EF4-FFF2-40B4-BE49-F238E27FC236}">
                <a16:creationId xmlns:a16="http://schemas.microsoft.com/office/drawing/2014/main" id="{7E994518-9D44-421F-9D96-EEFB0900354B}"/>
              </a:ext>
            </a:extLst>
          </p:cNvPr>
          <p:cNvSpPr txBox="1">
            <a:spLocks/>
          </p:cNvSpPr>
          <p:nvPr/>
        </p:nvSpPr>
        <p:spPr>
          <a:xfrm>
            <a:off x="269240" y="289513"/>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Partitions</a:t>
            </a:r>
          </a:p>
        </p:txBody>
      </p:sp>
      <p:sp>
        <p:nvSpPr>
          <p:cNvPr id="112" name="TextBox 111">
            <a:extLst>
              <a:ext uri="{FF2B5EF4-FFF2-40B4-BE49-F238E27FC236}">
                <a16:creationId xmlns:a16="http://schemas.microsoft.com/office/drawing/2014/main" id="{8B0F0041-8DB1-427F-A846-35E429BF396C}"/>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130" name="TextBox 129">
            <a:extLst>
              <a:ext uri="{FF2B5EF4-FFF2-40B4-BE49-F238E27FC236}">
                <a16:creationId xmlns:a16="http://schemas.microsoft.com/office/drawing/2014/main" id="{77693A3B-063F-4D62-9B4C-D366E9ECDAD6}"/>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131" name="Straight Arrow Connector 130">
            <a:extLst>
              <a:ext uri="{FF2B5EF4-FFF2-40B4-BE49-F238E27FC236}">
                <a16:creationId xmlns:a16="http://schemas.microsoft.com/office/drawing/2014/main" id="{274FB4EC-82A6-48EF-8FDA-08407486B63B}"/>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50F9F7A-CEF5-48A3-84FD-FA38D6B68D33}"/>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72CBC69F-DDE5-4074-9836-54C0F8BF4E1B}"/>
              </a:ext>
            </a:extLst>
          </p:cNvPr>
          <p:cNvGrpSpPr/>
          <p:nvPr/>
        </p:nvGrpSpPr>
        <p:grpSpPr>
          <a:xfrm>
            <a:off x="834820" y="2195347"/>
            <a:ext cx="3500488" cy="3506023"/>
            <a:chOff x="1966391" y="2712977"/>
            <a:chExt cx="3500488" cy="3506023"/>
          </a:xfrm>
        </p:grpSpPr>
        <p:grpSp>
          <p:nvGrpSpPr>
            <p:cNvPr id="155" name="Group 154">
              <a:extLst>
                <a:ext uri="{FF2B5EF4-FFF2-40B4-BE49-F238E27FC236}">
                  <a16:creationId xmlns:a16="http://schemas.microsoft.com/office/drawing/2014/main" id="{55938189-B827-41C6-AF06-52833EDEB15C}"/>
                </a:ext>
              </a:extLst>
            </p:cNvPr>
            <p:cNvGrpSpPr/>
            <p:nvPr/>
          </p:nvGrpSpPr>
          <p:grpSpPr>
            <a:xfrm>
              <a:off x="2143610" y="4101695"/>
              <a:ext cx="1159601" cy="580317"/>
              <a:chOff x="7919988" y="2744429"/>
              <a:chExt cx="1159601" cy="580317"/>
            </a:xfrm>
            <a:solidFill>
              <a:schemeClr val="bg1">
                <a:lumMod val="95000"/>
              </a:schemeClr>
            </a:solidFill>
          </p:grpSpPr>
          <p:sp>
            <p:nvSpPr>
              <p:cNvPr id="189" name="Rectangle 188">
                <a:extLst>
                  <a:ext uri="{FF2B5EF4-FFF2-40B4-BE49-F238E27FC236}">
                    <a16:creationId xmlns:a16="http://schemas.microsoft.com/office/drawing/2014/main" id="{00988F40-B1DE-401B-8608-FF21BB676CD5}"/>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C02DB3B6-A6A6-4DCF-82FD-85A526686CC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01A8FD69-2BCF-4904-BA99-C2FB3FB85EB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156" name="Straight Arrow Connector 155">
              <a:extLst>
                <a:ext uri="{FF2B5EF4-FFF2-40B4-BE49-F238E27FC236}">
                  <a16:creationId xmlns:a16="http://schemas.microsoft.com/office/drawing/2014/main" id="{9B00190F-2D0A-4DFB-BDBC-0BA42A37C13E}"/>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4A87DE1-5183-45D6-87C7-A062EE1CB26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16F1B6C7-41B3-4F4C-AAAF-3B3C4557CDD0}"/>
                </a:ext>
              </a:extLst>
            </p:cNvPr>
            <p:cNvGrpSpPr/>
            <p:nvPr/>
          </p:nvGrpSpPr>
          <p:grpSpPr>
            <a:xfrm>
              <a:off x="2389347" y="3419793"/>
              <a:ext cx="745007" cy="417453"/>
              <a:chOff x="1275510" y="6072184"/>
              <a:chExt cx="508602" cy="456278"/>
            </a:xfrm>
          </p:grpSpPr>
          <p:grpSp>
            <p:nvGrpSpPr>
              <p:cNvPr id="168" name="Group 167">
                <a:extLst>
                  <a:ext uri="{FF2B5EF4-FFF2-40B4-BE49-F238E27FC236}">
                    <a16:creationId xmlns:a16="http://schemas.microsoft.com/office/drawing/2014/main" id="{A3150CA2-0FF0-4852-BA66-1FFE8E182294}"/>
                  </a:ext>
                </a:extLst>
              </p:cNvPr>
              <p:cNvGrpSpPr/>
              <p:nvPr/>
            </p:nvGrpSpPr>
            <p:grpSpPr>
              <a:xfrm>
                <a:off x="1275510" y="6224570"/>
                <a:ext cx="508602" cy="151498"/>
                <a:chOff x="551886" y="4945335"/>
                <a:chExt cx="508602" cy="151498"/>
              </a:xfrm>
            </p:grpSpPr>
            <p:sp>
              <p:nvSpPr>
                <p:cNvPr id="186" name="Rectangle 185">
                  <a:extLst>
                    <a:ext uri="{FF2B5EF4-FFF2-40B4-BE49-F238E27FC236}">
                      <a16:creationId xmlns:a16="http://schemas.microsoft.com/office/drawing/2014/main" id="{00B0622E-4E95-47B0-A9D0-4159BB9836B5}"/>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7" name="Oval 186">
                  <a:extLst>
                    <a:ext uri="{FF2B5EF4-FFF2-40B4-BE49-F238E27FC236}">
                      <a16:creationId xmlns:a16="http://schemas.microsoft.com/office/drawing/2014/main" id="{542A822B-D9E8-4D2C-A61A-1A8E1F52E0A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8" name="Straight Connector 187">
                  <a:extLst>
                    <a:ext uri="{FF2B5EF4-FFF2-40B4-BE49-F238E27FC236}">
                      <a16:creationId xmlns:a16="http://schemas.microsoft.com/office/drawing/2014/main" id="{5415C48B-B967-4B3A-9516-2A4B4DC3076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A65D28A-E453-4735-B6CB-EA21D2910198}"/>
                  </a:ext>
                </a:extLst>
              </p:cNvPr>
              <p:cNvGrpSpPr/>
              <p:nvPr/>
            </p:nvGrpSpPr>
            <p:grpSpPr>
              <a:xfrm>
                <a:off x="1275510" y="6376964"/>
                <a:ext cx="508602" cy="151498"/>
                <a:chOff x="551886" y="4945335"/>
                <a:chExt cx="508602" cy="151498"/>
              </a:xfrm>
            </p:grpSpPr>
            <p:sp>
              <p:nvSpPr>
                <p:cNvPr id="179" name="Rectangle 178">
                  <a:extLst>
                    <a:ext uri="{FF2B5EF4-FFF2-40B4-BE49-F238E27FC236}">
                      <a16:creationId xmlns:a16="http://schemas.microsoft.com/office/drawing/2014/main" id="{FC807671-37C5-466C-9DA6-70427C44509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4" name="Oval 183">
                  <a:extLst>
                    <a:ext uri="{FF2B5EF4-FFF2-40B4-BE49-F238E27FC236}">
                      <a16:creationId xmlns:a16="http://schemas.microsoft.com/office/drawing/2014/main" id="{2CDA45AB-7D7A-4B5F-9AA9-9592289C842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5" name="Straight Connector 184">
                  <a:extLst>
                    <a:ext uri="{FF2B5EF4-FFF2-40B4-BE49-F238E27FC236}">
                      <a16:creationId xmlns:a16="http://schemas.microsoft.com/office/drawing/2014/main" id="{348335A1-2EE5-4903-9D8B-D3D983F843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41BE665-C843-4AE9-A769-016417094C40}"/>
                  </a:ext>
                </a:extLst>
              </p:cNvPr>
              <p:cNvGrpSpPr/>
              <p:nvPr/>
            </p:nvGrpSpPr>
            <p:grpSpPr>
              <a:xfrm>
                <a:off x="1275510" y="6072184"/>
                <a:ext cx="508602" cy="151498"/>
                <a:chOff x="551886" y="4945335"/>
                <a:chExt cx="508602" cy="151498"/>
              </a:xfrm>
            </p:grpSpPr>
            <p:sp>
              <p:nvSpPr>
                <p:cNvPr id="174" name="Rectangle 173">
                  <a:extLst>
                    <a:ext uri="{FF2B5EF4-FFF2-40B4-BE49-F238E27FC236}">
                      <a16:creationId xmlns:a16="http://schemas.microsoft.com/office/drawing/2014/main" id="{F8B957EF-95FC-4A34-905A-AC3C91EAB05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7" name="Oval 176">
                  <a:extLst>
                    <a:ext uri="{FF2B5EF4-FFF2-40B4-BE49-F238E27FC236}">
                      <a16:creationId xmlns:a16="http://schemas.microsoft.com/office/drawing/2014/main" id="{F782ADBE-4BA5-4867-AD7B-B5BBF93F357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44D19BF-A333-462F-ACA9-8CFF51E5C93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2" name="Rectangle 161">
              <a:extLst>
                <a:ext uri="{FF2B5EF4-FFF2-40B4-BE49-F238E27FC236}">
                  <a16:creationId xmlns:a16="http://schemas.microsoft.com/office/drawing/2014/main" id="{23554466-129E-467D-B92F-7A0693786DDE}"/>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4" name="Group 163">
              <a:extLst>
                <a:ext uri="{FF2B5EF4-FFF2-40B4-BE49-F238E27FC236}">
                  <a16:creationId xmlns:a16="http://schemas.microsoft.com/office/drawing/2014/main" id="{E4016959-EF70-4734-93BA-597DBAEBB3B0}"/>
                </a:ext>
              </a:extLst>
            </p:cNvPr>
            <p:cNvGrpSpPr/>
            <p:nvPr/>
          </p:nvGrpSpPr>
          <p:grpSpPr>
            <a:xfrm>
              <a:off x="2113090" y="5352625"/>
              <a:ext cx="1159601" cy="580317"/>
              <a:chOff x="7919988" y="2744429"/>
              <a:chExt cx="1159601" cy="580317"/>
            </a:xfrm>
            <a:solidFill>
              <a:schemeClr val="bg1">
                <a:lumMod val="95000"/>
              </a:schemeClr>
            </a:solidFill>
          </p:grpSpPr>
          <p:sp>
            <p:nvSpPr>
              <p:cNvPr id="165" name="Rectangle 164">
                <a:extLst>
                  <a:ext uri="{FF2B5EF4-FFF2-40B4-BE49-F238E27FC236}">
                    <a16:creationId xmlns:a16="http://schemas.microsoft.com/office/drawing/2014/main" id="{702191A2-61CD-478C-96E3-7C796FC81647}"/>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9FF6046D-D81A-41FC-912C-DCC23EA3F81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5E7E913A-0179-4747-9838-EEC62995375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grpSp>
        <p:nvGrpSpPr>
          <p:cNvPr id="196" name="Group 195">
            <a:extLst>
              <a:ext uri="{FF2B5EF4-FFF2-40B4-BE49-F238E27FC236}">
                <a16:creationId xmlns:a16="http://schemas.microsoft.com/office/drawing/2014/main" id="{D7346B1A-E3FE-47AB-B791-05CE29B5B0EE}"/>
              </a:ext>
            </a:extLst>
          </p:cNvPr>
          <p:cNvGrpSpPr/>
          <p:nvPr/>
        </p:nvGrpSpPr>
        <p:grpSpPr>
          <a:xfrm>
            <a:off x="3400766" y="2733037"/>
            <a:ext cx="1674951" cy="2985091"/>
            <a:chOff x="1966391" y="3233909"/>
            <a:chExt cx="1674951" cy="2985091"/>
          </a:xfrm>
        </p:grpSpPr>
        <p:grpSp>
          <p:nvGrpSpPr>
            <p:cNvPr id="197" name="Group 196">
              <a:extLst>
                <a:ext uri="{FF2B5EF4-FFF2-40B4-BE49-F238E27FC236}">
                  <a16:creationId xmlns:a16="http://schemas.microsoft.com/office/drawing/2014/main" id="{C412C9D3-53E2-4C3B-B31F-EA873DD28D2E}"/>
                </a:ext>
              </a:extLst>
            </p:cNvPr>
            <p:cNvGrpSpPr/>
            <p:nvPr/>
          </p:nvGrpSpPr>
          <p:grpSpPr>
            <a:xfrm>
              <a:off x="2143610" y="4101695"/>
              <a:ext cx="1159601" cy="580317"/>
              <a:chOff x="7919988" y="2744429"/>
              <a:chExt cx="1159601" cy="580317"/>
            </a:xfrm>
            <a:solidFill>
              <a:schemeClr val="bg1">
                <a:lumMod val="95000"/>
              </a:schemeClr>
            </a:solidFill>
          </p:grpSpPr>
          <p:sp>
            <p:nvSpPr>
              <p:cNvPr id="213" name="Rectangle 212">
                <a:extLst>
                  <a:ext uri="{FF2B5EF4-FFF2-40B4-BE49-F238E27FC236}">
                    <a16:creationId xmlns:a16="http://schemas.microsoft.com/office/drawing/2014/main" id="{8EFB98BF-1680-489F-85B8-D84B4000421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61C1B326-A362-4D63-A454-23E8474B210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5" name="Rectangle 214">
                <a:extLst>
                  <a:ext uri="{FF2B5EF4-FFF2-40B4-BE49-F238E27FC236}">
                    <a16:creationId xmlns:a16="http://schemas.microsoft.com/office/drawing/2014/main" id="{7EF9654D-B7B9-4235-A01B-3268F6EE0AE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98" name="Rectangle 197">
              <a:extLst>
                <a:ext uri="{FF2B5EF4-FFF2-40B4-BE49-F238E27FC236}">
                  <a16:creationId xmlns:a16="http://schemas.microsoft.com/office/drawing/2014/main" id="{048E0EDA-AABE-41B5-B8A6-7C759697A35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99" name="Group 198">
              <a:extLst>
                <a:ext uri="{FF2B5EF4-FFF2-40B4-BE49-F238E27FC236}">
                  <a16:creationId xmlns:a16="http://schemas.microsoft.com/office/drawing/2014/main" id="{0F344D5A-709D-4C9C-89F6-72B13C2D8AFF}"/>
                </a:ext>
              </a:extLst>
            </p:cNvPr>
            <p:cNvGrpSpPr/>
            <p:nvPr/>
          </p:nvGrpSpPr>
          <p:grpSpPr>
            <a:xfrm>
              <a:off x="2389347" y="3419793"/>
              <a:ext cx="745007" cy="417453"/>
              <a:chOff x="1275510" y="6072184"/>
              <a:chExt cx="508602" cy="456278"/>
            </a:xfrm>
          </p:grpSpPr>
          <p:grpSp>
            <p:nvGrpSpPr>
              <p:cNvPr id="201" name="Group 200">
                <a:extLst>
                  <a:ext uri="{FF2B5EF4-FFF2-40B4-BE49-F238E27FC236}">
                    <a16:creationId xmlns:a16="http://schemas.microsoft.com/office/drawing/2014/main" id="{ECF8E9AD-BFB4-4105-B740-2CA7A8090A14}"/>
                  </a:ext>
                </a:extLst>
              </p:cNvPr>
              <p:cNvGrpSpPr/>
              <p:nvPr/>
            </p:nvGrpSpPr>
            <p:grpSpPr>
              <a:xfrm>
                <a:off x="1275510" y="6224570"/>
                <a:ext cx="508602" cy="151498"/>
                <a:chOff x="551886" y="4945335"/>
                <a:chExt cx="508602" cy="151498"/>
              </a:xfrm>
            </p:grpSpPr>
            <p:sp>
              <p:nvSpPr>
                <p:cNvPr id="210" name="Rectangle 209">
                  <a:extLst>
                    <a:ext uri="{FF2B5EF4-FFF2-40B4-BE49-F238E27FC236}">
                      <a16:creationId xmlns:a16="http://schemas.microsoft.com/office/drawing/2014/main" id="{00E4765D-7F50-4202-8952-42F22FDE706F}"/>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1" name="Oval 210">
                  <a:extLst>
                    <a:ext uri="{FF2B5EF4-FFF2-40B4-BE49-F238E27FC236}">
                      <a16:creationId xmlns:a16="http://schemas.microsoft.com/office/drawing/2014/main" id="{4724E1B5-898C-45B2-B9D3-3DB09BDC3E0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12" name="Straight Connector 211">
                  <a:extLst>
                    <a:ext uri="{FF2B5EF4-FFF2-40B4-BE49-F238E27FC236}">
                      <a16:creationId xmlns:a16="http://schemas.microsoft.com/office/drawing/2014/main" id="{C4750A55-6B92-4063-B3F8-D1CACF65F99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6BC529F3-0216-4D82-B683-3B9ACD9490EB}"/>
                  </a:ext>
                </a:extLst>
              </p:cNvPr>
              <p:cNvGrpSpPr/>
              <p:nvPr/>
            </p:nvGrpSpPr>
            <p:grpSpPr>
              <a:xfrm>
                <a:off x="1275510" y="6376964"/>
                <a:ext cx="508602" cy="151498"/>
                <a:chOff x="551886" y="4945335"/>
                <a:chExt cx="508602" cy="151498"/>
              </a:xfrm>
            </p:grpSpPr>
            <p:sp>
              <p:nvSpPr>
                <p:cNvPr id="207" name="Rectangle 206">
                  <a:extLst>
                    <a:ext uri="{FF2B5EF4-FFF2-40B4-BE49-F238E27FC236}">
                      <a16:creationId xmlns:a16="http://schemas.microsoft.com/office/drawing/2014/main" id="{42C7B4B2-EE1D-4460-AFFE-7F60F8DC833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8" name="Oval 207">
                  <a:extLst>
                    <a:ext uri="{FF2B5EF4-FFF2-40B4-BE49-F238E27FC236}">
                      <a16:creationId xmlns:a16="http://schemas.microsoft.com/office/drawing/2014/main" id="{4CB94DC0-21D7-4EB2-A4F1-7B69498B7943}"/>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9" name="Straight Connector 208">
                  <a:extLst>
                    <a:ext uri="{FF2B5EF4-FFF2-40B4-BE49-F238E27FC236}">
                      <a16:creationId xmlns:a16="http://schemas.microsoft.com/office/drawing/2014/main" id="{E13A6415-B611-446F-84D6-3E367C2406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1F76A17F-EF07-48A4-9C3D-FAFED935AEB4}"/>
                  </a:ext>
                </a:extLst>
              </p:cNvPr>
              <p:cNvGrpSpPr/>
              <p:nvPr/>
            </p:nvGrpSpPr>
            <p:grpSpPr>
              <a:xfrm>
                <a:off x="1275510" y="6072184"/>
                <a:ext cx="508602" cy="151498"/>
                <a:chOff x="551886" y="4945335"/>
                <a:chExt cx="508602" cy="151498"/>
              </a:xfrm>
            </p:grpSpPr>
            <p:sp>
              <p:nvSpPr>
                <p:cNvPr id="204" name="Rectangle 203">
                  <a:extLst>
                    <a:ext uri="{FF2B5EF4-FFF2-40B4-BE49-F238E27FC236}">
                      <a16:creationId xmlns:a16="http://schemas.microsoft.com/office/drawing/2014/main" id="{604D6573-9DF6-4EA0-B20C-D27A6E445F4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5" name="Oval 204">
                  <a:extLst>
                    <a:ext uri="{FF2B5EF4-FFF2-40B4-BE49-F238E27FC236}">
                      <a16:creationId xmlns:a16="http://schemas.microsoft.com/office/drawing/2014/main" id="{919DBE48-0659-4F44-94C7-4754B0A70076}"/>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6" name="Straight Connector 205">
                  <a:extLst>
                    <a:ext uri="{FF2B5EF4-FFF2-40B4-BE49-F238E27FC236}">
                      <a16:creationId xmlns:a16="http://schemas.microsoft.com/office/drawing/2014/main" id="{143C5B02-8AD5-4193-869F-3BCDC32CFF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448C630C-4147-467F-81A0-1CD37E7C42A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16" name="Group 215">
            <a:extLst>
              <a:ext uri="{FF2B5EF4-FFF2-40B4-BE49-F238E27FC236}">
                <a16:creationId xmlns:a16="http://schemas.microsoft.com/office/drawing/2014/main" id="{D0C5DA08-3D96-4C4D-9AF0-617E6607D9F0}"/>
              </a:ext>
            </a:extLst>
          </p:cNvPr>
          <p:cNvGrpSpPr/>
          <p:nvPr/>
        </p:nvGrpSpPr>
        <p:grpSpPr>
          <a:xfrm>
            <a:off x="7391050" y="2733037"/>
            <a:ext cx="1674951" cy="2985091"/>
            <a:chOff x="9328755" y="3250668"/>
            <a:chExt cx="1674951" cy="2985091"/>
          </a:xfrm>
        </p:grpSpPr>
        <p:grpSp>
          <p:nvGrpSpPr>
            <p:cNvPr id="217" name="Group 216">
              <a:extLst>
                <a:ext uri="{FF2B5EF4-FFF2-40B4-BE49-F238E27FC236}">
                  <a16:creationId xmlns:a16="http://schemas.microsoft.com/office/drawing/2014/main" id="{ED384EE1-F18B-46F1-A2A8-C3985478E8C8}"/>
                </a:ext>
              </a:extLst>
            </p:cNvPr>
            <p:cNvGrpSpPr/>
            <p:nvPr/>
          </p:nvGrpSpPr>
          <p:grpSpPr>
            <a:xfrm>
              <a:off x="9328755" y="3250668"/>
              <a:ext cx="1674951" cy="2985091"/>
              <a:chOff x="1966391" y="3233909"/>
              <a:chExt cx="1674951" cy="2985091"/>
            </a:xfrm>
          </p:grpSpPr>
          <p:grpSp>
            <p:nvGrpSpPr>
              <p:cNvPr id="222" name="Group 221">
                <a:extLst>
                  <a:ext uri="{FF2B5EF4-FFF2-40B4-BE49-F238E27FC236}">
                    <a16:creationId xmlns:a16="http://schemas.microsoft.com/office/drawing/2014/main" id="{9928445B-78E2-491D-B51F-0716A978C685}"/>
                  </a:ext>
                </a:extLst>
              </p:cNvPr>
              <p:cNvGrpSpPr/>
              <p:nvPr/>
            </p:nvGrpSpPr>
            <p:grpSpPr>
              <a:xfrm>
                <a:off x="2143610" y="4101695"/>
                <a:ext cx="1159601" cy="580317"/>
                <a:chOff x="7919988" y="2744429"/>
                <a:chExt cx="1159601" cy="580317"/>
              </a:xfrm>
              <a:solidFill>
                <a:schemeClr val="bg1">
                  <a:lumMod val="95000"/>
                </a:schemeClr>
              </a:solidFill>
            </p:grpSpPr>
            <p:sp>
              <p:nvSpPr>
                <p:cNvPr id="241" name="Rectangle 240">
                  <a:extLst>
                    <a:ext uri="{FF2B5EF4-FFF2-40B4-BE49-F238E27FC236}">
                      <a16:creationId xmlns:a16="http://schemas.microsoft.com/office/drawing/2014/main" id="{0799C048-1FC5-427B-A533-35589D87DB7E}"/>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2" name="Rectangle 241">
                  <a:extLst>
                    <a:ext uri="{FF2B5EF4-FFF2-40B4-BE49-F238E27FC236}">
                      <a16:creationId xmlns:a16="http://schemas.microsoft.com/office/drawing/2014/main" id="{42687EEB-6563-4E86-9AF2-C2345645F2D0}"/>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3" name="Rectangle 242">
                  <a:extLst>
                    <a:ext uri="{FF2B5EF4-FFF2-40B4-BE49-F238E27FC236}">
                      <a16:creationId xmlns:a16="http://schemas.microsoft.com/office/drawing/2014/main" id="{EA144700-FF52-44B2-B39D-618EB888192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826541D0-E7A2-42DE-89C0-59F16FB2336E}"/>
                  </a:ext>
                </a:extLst>
              </p:cNvPr>
              <p:cNvGrpSpPr/>
              <p:nvPr/>
            </p:nvGrpSpPr>
            <p:grpSpPr>
              <a:xfrm>
                <a:off x="2389347" y="3419793"/>
                <a:ext cx="745007" cy="417453"/>
                <a:chOff x="1275510" y="6072184"/>
                <a:chExt cx="508602" cy="456278"/>
              </a:xfrm>
            </p:grpSpPr>
            <p:grpSp>
              <p:nvGrpSpPr>
                <p:cNvPr id="229" name="Group 228">
                  <a:extLst>
                    <a:ext uri="{FF2B5EF4-FFF2-40B4-BE49-F238E27FC236}">
                      <a16:creationId xmlns:a16="http://schemas.microsoft.com/office/drawing/2014/main" id="{06A2E418-5AB1-41C1-91E3-C415EA777C5F}"/>
                    </a:ext>
                  </a:extLst>
                </p:cNvPr>
                <p:cNvGrpSpPr/>
                <p:nvPr/>
              </p:nvGrpSpPr>
              <p:grpSpPr>
                <a:xfrm>
                  <a:off x="1275510" y="6224570"/>
                  <a:ext cx="508602" cy="151498"/>
                  <a:chOff x="551886" y="4945335"/>
                  <a:chExt cx="508602" cy="151498"/>
                </a:xfrm>
              </p:grpSpPr>
              <p:sp>
                <p:nvSpPr>
                  <p:cNvPr id="238" name="Rectangle 237">
                    <a:extLst>
                      <a:ext uri="{FF2B5EF4-FFF2-40B4-BE49-F238E27FC236}">
                        <a16:creationId xmlns:a16="http://schemas.microsoft.com/office/drawing/2014/main" id="{4B6DFA58-902E-45B6-B1A5-E666DE41C9F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9" name="Oval 238">
                    <a:extLst>
                      <a:ext uri="{FF2B5EF4-FFF2-40B4-BE49-F238E27FC236}">
                        <a16:creationId xmlns:a16="http://schemas.microsoft.com/office/drawing/2014/main" id="{ADAB7003-A0DE-4E59-8E3C-442375B8BA0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40" name="Straight Connector 239">
                    <a:extLst>
                      <a:ext uri="{FF2B5EF4-FFF2-40B4-BE49-F238E27FC236}">
                        <a16:creationId xmlns:a16="http://schemas.microsoft.com/office/drawing/2014/main" id="{8483C187-E357-4804-8A69-EBE9DB3A1CB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90C8B332-FF26-4768-89C3-78EBC8642783}"/>
                    </a:ext>
                  </a:extLst>
                </p:cNvPr>
                <p:cNvGrpSpPr/>
                <p:nvPr/>
              </p:nvGrpSpPr>
              <p:grpSpPr>
                <a:xfrm>
                  <a:off x="1275510" y="6376964"/>
                  <a:ext cx="508602" cy="151498"/>
                  <a:chOff x="551886" y="4945335"/>
                  <a:chExt cx="508602" cy="151498"/>
                </a:xfrm>
              </p:grpSpPr>
              <p:sp>
                <p:nvSpPr>
                  <p:cNvPr id="235" name="Rectangle 234">
                    <a:extLst>
                      <a:ext uri="{FF2B5EF4-FFF2-40B4-BE49-F238E27FC236}">
                        <a16:creationId xmlns:a16="http://schemas.microsoft.com/office/drawing/2014/main" id="{08603646-2C28-4221-A735-6E7204C664A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6" name="Oval 235">
                    <a:extLst>
                      <a:ext uri="{FF2B5EF4-FFF2-40B4-BE49-F238E27FC236}">
                        <a16:creationId xmlns:a16="http://schemas.microsoft.com/office/drawing/2014/main" id="{F27065E2-8072-4E21-9121-5AAA4F73F8E4}"/>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7" name="Straight Connector 236">
                    <a:extLst>
                      <a:ext uri="{FF2B5EF4-FFF2-40B4-BE49-F238E27FC236}">
                        <a16:creationId xmlns:a16="http://schemas.microsoft.com/office/drawing/2014/main" id="{38010FA1-1BBF-42AC-ABBD-9226DADBCDA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71848622-8010-41D7-B345-B2FFEA7867A9}"/>
                    </a:ext>
                  </a:extLst>
                </p:cNvPr>
                <p:cNvGrpSpPr/>
                <p:nvPr/>
              </p:nvGrpSpPr>
              <p:grpSpPr>
                <a:xfrm>
                  <a:off x="1275510" y="6072184"/>
                  <a:ext cx="508602" cy="151498"/>
                  <a:chOff x="551886" y="4945335"/>
                  <a:chExt cx="508602" cy="151498"/>
                </a:xfrm>
              </p:grpSpPr>
              <p:sp>
                <p:nvSpPr>
                  <p:cNvPr id="232" name="Rectangle 231">
                    <a:extLst>
                      <a:ext uri="{FF2B5EF4-FFF2-40B4-BE49-F238E27FC236}">
                        <a16:creationId xmlns:a16="http://schemas.microsoft.com/office/drawing/2014/main" id="{F6693EC3-2006-496B-B587-CCA3F43B393E}"/>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3" name="Oval 232">
                    <a:extLst>
                      <a:ext uri="{FF2B5EF4-FFF2-40B4-BE49-F238E27FC236}">
                        <a16:creationId xmlns:a16="http://schemas.microsoft.com/office/drawing/2014/main" id="{4CA922A7-64AB-4F65-A9E5-2DC173D57A9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4" name="Straight Connector 233">
                    <a:extLst>
                      <a:ext uri="{FF2B5EF4-FFF2-40B4-BE49-F238E27FC236}">
                        <a16:creationId xmlns:a16="http://schemas.microsoft.com/office/drawing/2014/main" id="{85CDAD97-4EB4-4B86-8225-DD516EBBE40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4" name="Rectangle 223">
                <a:extLst>
                  <a:ext uri="{FF2B5EF4-FFF2-40B4-BE49-F238E27FC236}">
                    <a16:creationId xmlns:a16="http://schemas.microsoft.com/office/drawing/2014/main" id="{88DE2BAC-4CF9-4D0B-B174-3812F03BE73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225" name="Group 224">
                <a:extLst>
                  <a:ext uri="{FF2B5EF4-FFF2-40B4-BE49-F238E27FC236}">
                    <a16:creationId xmlns:a16="http://schemas.microsoft.com/office/drawing/2014/main" id="{5166E371-BBD2-4165-A172-3F7142B3096F}"/>
                  </a:ext>
                </a:extLst>
              </p:cNvPr>
              <p:cNvGrpSpPr/>
              <p:nvPr/>
            </p:nvGrpSpPr>
            <p:grpSpPr>
              <a:xfrm>
                <a:off x="2143610" y="5534203"/>
                <a:ext cx="1159601" cy="580317"/>
                <a:chOff x="7950508" y="2926007"/>
                <a:chExt cx="1159601" cy="580317"/>
              </a:xfrm>
              <a:solidFill>
                <a:schemeClr val="bg1">
                  <a:lumMod val="95000"/>
                </a:schemeClr>
              </a:solidFill>
            </p:grpSpPr>
            <p:sp>
              <p:nvSpPr>
                <p:cNvPr id="226" name="Rectangle 225">
                  <a:extLst>
                    <a:ext uri="{FF2B5EF4-FFF2-40B4-BE49-F238E27FC236}">
                      <a16:creationId xmlns:a16="http://schemas.microsoft.com/office/drawing/2014/main" id="{177E72F0-5B52-447A-8A30-688E9EAC4E07}"/>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7" name="Rectangle 226">
                  <a:extLst>
                    <a:ext uri="{FF2B5EF4-FFF2-40B4-BE49-F238E27FC236}">
                      <a16:creationId xmlns:a16="http://schemas.microsoft.com/office/drawing/2014/main" id="{F830B3C1-5710-472F-A0ED-0D6ADB432B7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8" name="Rectangle 227">
                  <a:extLst>
                    <a:ext uri="{FF2B5EF4-FFF2-40B4-BE49-F238E27FC236}">
                      <a16:creationId xmlns:a16="http://schemas.microsoft.com/office/drawing/2014/main" id="{68B38995-8255-43AB-A4C3-F33A1A87B3CA}"/>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218" name="Group 217">
              <a:extLst>
                <a:ext uri="{FF2B5EF4-FFF2-40B4-BE49-F238E27FC236}">
                  <a16:creationId xmlns:a16="http://schemas.microsoft.com/office/drawing/2014/main" id="{918F8357-93F1-46E9-9080-D4BF0836D4F5}"/>
                </a:ext>
              </a:extLst>
            </p:cNvPr>
            <p:cNvGrpSpPr/>
            <p:nvPr/>
          </p:nvGrpSpPr>
          <p:grpSpPr>
            <a:xfrm>
              <a:off x="9502187" y="4834005"/>
              <a:ext cx="1159601" cy="580317"/>
              <a:chOff x="5896369" y="4821680"/>
              <a:chExt cx="1159601" cy="580317"/>
            </a:xfrm>
          </p:grpSpPr>
          <p:sp>
            <p:nvSpPr>
              <p:cNvPr id="219" name="Rectangle 218">
                <a:extLst>
                  <a:ext uri="{FF2B5EF4-FFF2-40B4-BE49-F238E27FC236}">
                    <a16:creationId xmlns:a16="http://schemas.microsoft.com/office/drawing/2014/main" id="{4FAB6FF8-F0D9-49CA-8E9C-39836E9FAC40}"/>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E9C24E5A-3D23-4CA0-87AC-2224125591DF}"/>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1" name="Rectangle 220">
                <a:extLst>
                  <a:ext uri="{FF2B5EF4-FFF2-40B4-BE49-F238E27FC236}">
                    <a16:creationId xmlns:a16="http://schemas.microsoft.com/office/drawing/2014/main" id="{0D286E89-099F-401D-A629-7DBA26E764D3}"/>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244" name="Straight Arrow Connector 243">
            <a:extLst>
              <a:ext uri="{FF2B5EF4-FFF2-40B4-BE49-F238E27FC236}">
                <a16:creationId xmlns:a16="http://schemas.microsoft.com/office/drawing/2014/main" id="{D362F206-1749-4566-AE6D-E7343717F600}"/>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0FD1A6ED-318E-44DA-8BAE-815BBC79E2CE}"/>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246" name="TextBox 245">
            <a:extLst>
              <a:ext uri="{FF2B5EF4-FFF2-40B4-BE49-F238E27FC236}">
                <a16:creationId xmlns:a16="http://schemas.microsoft.com/office/drawing/2014/main" id="{DF37D966-0F03-4638-A856-D141E66BD8AA}"/>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247" name="TextBox 246">
            <a:extLst>
              <a:ext uri="{FF2B5EF4-FFF2-40B4-BE49-F238E27FC236}">
                <a16:creationId xmlns:a16="http://schemas.microsoft.com/office/drawing/2014/main" id="{D0B60509-AE39-4E19-B14D-D0847646471B}"/>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250" name="Straight Connector 249">
            <a:extLst>
              <a:ext uri="{FF2B5EF4-FFF2-40B4-BE49-F238E27FC236}">
                <a16:creationId xmlns:a16="http://schemas.microsoft.com/office/drawing/2014/main" id="{F9F9CD8F-BE09-4236-9AFD-4BDCEB797EE1}"/>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52A593E-090F-4166-8E81-D4C42B05BF29}"/>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03B865-BFF9-437C-89DF-B899DC5AEC90}"/>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9085247-7854-492C-983C-5D14002BA593}"/>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0296262D-8DA4-4173-A6B4-7EE90DB3FEF3}"/>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255" name="TextBox 254">
            <a:extLst>
              <a:ext uri="{FF2B5EF4-FFF2-40B4-BE49-F238E27FC236}">
                <a16:creationId xmlns:a16="http://schemas.microsoft.com/office/drawing/2014/main" id="{6F30A8CF-B1A0-4501-93CC-C38B4B1BE1C6}"/>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256" name="TextBox 255">
            <a:extLst>
              <a:ext uri="{FF2B5EF4-FFF2-40B4-BE49-F238E27FC236}">
                <a16:creationId xmlns:a16="http://schemas.microsoft.com/office/drawing/2014/main" id="{476925F7-9357-4FE8-B68D-895CD11B81EE}"/>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18384071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8186628" y="1213609"/>
            <a:ext cx="4085537" cy="1292662"/>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Documents with same partition key value (City ID) are in same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352" y="15629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253752" y="17153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100" dirty="0">
                <a:solidFill>
                  <a:srgbClr val="505050"/>
                </a:solidFill>
                <a:latin typeface="Arial" panose="020B0604020202020204" pitchFamily="34" charset="0"/>
                <a:ea typeface="Segoe UI" pitchFamily="34" charset="0"/>
                <a:cs typeface="Arial" panose="020B0604020202020204" pitchFamily="34" charset="0"/>
              </a:rPr>
              <a:t>Shanghai</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40231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6775494" y="1505622"/>
            <a:ext cx="5427876"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Berlin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Austin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551" y="5749276"/>
            <a:ext cx="0" cy="5683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435" y="6319062"/>
            <a:ext cx="2883951" cy="646331"/>
            <a:chOff x="8197312" y="1923701"/>
            <a:chExt cx="2883951" cy="646328"/>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646328"/>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69331"/>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5149" y="3965506"/>
            <a:ext cx="413235" cy="338554"/>
          </a:xfrm>
          <a:prstGeom prst="rect">
            <a:avLst/>
          </a:prstGeom>
          <a:noFill/>
          <a:ln>
            <a:noFill/>
          </a:ln>
        </p:spPr>
        <p:txBody>
          <a:bodyPr wrap="square" rtlCol="0">
            <a:spAutoFit/>
          </a:bodyPr>
          <a:lstStyle/>
          <a:p>
            <a:pPr algn="ctr" defTabSz="932719">
              <a:defRPr/>
            </a:pPr>
            <a:r>
              <a:rPr lang="en-US" sz="1600" dirty="0">
                <a:solidFill>
                  <a:srgbClr val="0078D7"/>
                </a:solidFill>
                <a:latin typeface="Arial" panose="020B0604020202020204" pitchFamily="34" charset="0"/>
                <a:cs typeface="Arial" panose="020B0604020202020204"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638" y="5144492"/>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x1</a:t>
            </a:r>
            <a:endParaRPr lang="en-US" sz="1200" dirty="0">
              <a:solidFill>
                <a:srgbClr val="0078D7"/>
              </a:solidFill>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2242" y="5131744"/>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nvGraphicFramePr>
        <p:xfrm>
          <a:off x="11275699" y="317827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Berlin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endParaRPr lang="en-US" sz="11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nvGraphicFramePr>
        <p:xfrm>
          <a:off x="9979528" y="3178271"/>
          <a:ext cx="676593" cy="1913025"/>
        </p:xfrm>
        <a:graphic>
          <a:graphicData uri="http://schemas.openxmlformats.org/drawingml/2006/table">
            <a:tbl>
              <a:tblPr firstRow="1" bandRow="1">
                <a:tableStyleId>{5940675A-B579-460E-94D1-54222C63F5DA}</a:tableStyleId>
              </a:tblPr>
              <a:tblGrid>
                <a:gridCol w="676593">
                  <a:extLst>
                    <a:ext uri="{9D8B030D-6E8A-4147-A177-3AD203B41FA5}">
                      <a16:colId xmlns:a16="http://schemas.microsoft.com/office/drawing/2014/main" val="887149463"/>
                    </a:ext>
                  </a:extLst>
                </a:gridCol>
              </a:tblGrid>
              <a:tr h="637675">
                <a:tc>
                  <a:txBody>
                    <a:bodyPr/>
                    <a:lstStyle/>
                    <a:p>
                      <a:r>
                        <a:rPr lang="en-US" sz="1100">
                          <a:solidFill>
                            <a:schemeClr val="tx2"/>
                          </a:solidFill>
                        </a:rPr>
                        <a:t>Tianjin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Austin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864" y="4149000"/>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420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1661757"/>
          </a:xfrm>
        </p:spPr>
        <p:txBody>
          <a:bodyPr/>
          <a:lstStyle/>
          <a:p>
            <a:r>
              <a:rPr lang="en-US" sz="1600" dirty="0"/>
              <a:t>Provide users around the world with fast access to data</a:t>
            </a:r>
          </a:p>
          <a:p>
            <a:endParaRPr lang="en-US" dirty="0"/>
          </a:p>
          <a:p>
            <a:r>
              <a:rPr lang="en-US" sz="1600" b="0" dirty="0">
                <a:solidFill>
                  <a:schemeClr val="tx1"/>
                </a:solidFill>
                <a:ea typeface="Segoe UI Semilight" charset="0"/>
              </a:rPr>
              <a:t>Serve &lt;10 </a:t>
            </a:r>
            <a:r>
              <a:rPr lang="en-US" sz="1600" b="0" dirty="0" err="1">
                <a:solidFill>
                  <a:schemeClr val="tx1"/>
                </a:solidFill>
                <a:ea typeface="Segoe UI Semilight" charset="0"/>
              </a:rPr>
              <a:t>ms</a:t>
            </a:r>
            <a:r>
              <a:rPr lang="en-US" sz="1600" b="0" dirty="0">
                <a:solidFill>
                  <a:schemeClr val="tx1"/>
                </a:solidFill>
                <a:ea typeface="Segoe UI Semilight" charset="0"/>
              </a:rPr>
              <a:t> read and &lt;10 </a:t>
            </a:r>
            <a:r>
              <a:rPr lang="en-US" sz="1600" b="0" dirty="0" err="1">
                <a:solidFill>
                  <a:schemeClr val="tx1"/>
                </a:solidFill>
                <a:ea typeface="Segoe UI Semilight" charset="0"/>
              </a:rPr>
              <a:t>ms</a:t>
            </a:r>
            <a:r>
              <a:rPr lang="en-US" sz="1600" b="0" dirty="0">
                <a:solidFill>
                  <a:schemeClr val="tx1"/>
                </a:solidFill>
                <a:ea typeface="Segoe UI Semilight" charset="0"/>
              </a:rPr>
              <a:t> write requests at the 99th percentile from the region nearest to users, while delivering data globally. </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9669583" y="1388985"/>
            <a:ext cx="2312351" cy="2289817"/>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Berlin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Austin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5</a:t>
            </a:r>
          </a:p>
        </p:txBody>
      </p:sp>
      <p:sp>
        <p:nvSpPr>
          <p:cNvPr id="4" name="TextBox 3">
            <a:extLst>
              <a:ext uri="{FF2B5EF4-FFF2-40B4-BE49-F238E27FC236}">
                <a16:creationId xmlns:a16="http://schemas.microsoft.com/office/drawing/2014/main" id="{79893BD4-3BC1-44CB-B0CF-75876109635E}"/>
              </a:ext>
            </a:extLst>
          </p:cNvPr>
          <p:cNvSpPr txBox="1"/>
          <p:nvPr/>
        </p:nvSpPr>
        <p:spPr>
          <a:xfrm>
            <a:off x="3060806" y="1026633"/>
            <a:ext cx="526721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10,000 RU/s provisioned for collection</a:t>
            </a:r>
          </a:p>
        </p:txBody>
      </p:sp>
      <p:sp>
        <p:nvSpPr>
          <p:cNvPr id="165" name="TextBox 164">
            <a:extLst>
              <a:ext uri="{FF2B5EF4-FFF2-40B4-BE49-F238E27FC236}">
                <a16:creationId xmlns:a16="http://schemas.microsoft.com/office/drawing/2014/main" id="{8EC1FBCA-19A8-466D-BA39-35B10D584E9A}"/>
              </a:ext>
            </a:extLst>
          </p:cNvPr>
          <p:cNvSpPr txBox="1"/>
          <p:nvPr/>
        </p:nvSpPr>
        <p:spPr>
          <a:xfrm>
            <a:off x="890932" y="2218010"/>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6" name="TextBox 165">
            <a:extLst>
              <a:ext uri="{FF2B5EF4-FFF2-40B4-BE49-F238E27FC236}">
                <a16:creationId xmlns:a16="http://schemas.microsoft.com/office/drawing/2014/main" id="{36672D8E-A08F-45C5-B2FC-6E34B9E6BE38}"/>
              </a:ext>
            </a:extLst>
          </p:cNvPr>
          <p:cNvSpPr txBox="1"/>
          <p:nvPr/>
        </p:nvSpPr>
        <p:spPr>
          <a:xfrm>
            <a:off x="3521729" y="2216174"/>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7" name="TextBox 166">
            <a:extLst>
              <a:ext uri="{FF2B5EF4-FFF2-40B4-BE49-F238E27FC236}">
                <a16:creationId xmlns:a16="http://schemas.microsoft.com/office/drawing/2014/main" id="{51B91A82-3410-4FE9-A0AE-C57C6AB3DDE1}"/>
              </a:ext>
            </a:extLst>
          </p:cNvPr>
          <p:cNvSpPr txBox="1"/>
          <p:nvPr/>
        </p:nvSpPr>
        <p:spPr>
          <a:xfrm>
            <a:off x="8255464" y="2226958"/>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53" name="Title 1">
            <a:extLst>
              <a:ext uri="{FF2B5EF4-FFF2-40B4-BE49-F238E27FC236}">
                <a16:creationId xmlns:a16="http://schemas.microsoft.com/office/drawing/2014/main" id="{E8091334-4674-4C41-A5C2-E3FF181961F2}"/>
              </a:ext>
            </a:extLst>
          </p:cNvPr>
          <p:cNvSpPr>
            <a:spLocks noGrp="1"/>
          </p:cNvSpPr>
          <p:nvPr>
            <p:ph type="title"/>
          </p:nvPr>
        </p:nvSpPr>
        <p:spPr>
          <a:xfrm>
            <a:off x="268080" y="180177"/>
            <a:ext cx="11655840" cy="899665"/>
          </a:xfrm>
        </p:spPr>
        <p:txBody>
          <a:bodyPr/>
          <a:lstStyle/>
          <a:p>
            <a:r>
              <a:rPr lang="en-US" dirty="0">
                <a:latin typeface="Arial" panose="020B0604020202020204" pitchFamily="34" charset="0"/>
                <a:cs typeface="Arial" panose="020B0604020202020204" pitchFamily="34" charset="0"/>
              </a:rPr>
              <a:t>RU’s divided among Partitions</a:t>
            </a:r>
          </a:p>
        </p:txBody>
      </p:sp>
    </p:spTree>
    <p:extLst>
      <p:ext uri="{BB962C8B-B14F-4D97-AF65-F5344CB8AC3E}">
        <p14:creationId xmlns:p14="http://schemas.microsoft.com/office/powerpoint/2010/main" val="232483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58114" y="1428626"/>
            <a:ext cx="6080126" cy="866904"/>
          </a:xfrm>
        </p:spPr>
        <p:txBody>
          <a:bodyPr vert="horz" wrap="square" lIns="146304" tIns="91440" rIns="146304" bIns="91440" rtlCol="0" anchor="t">
            <a:spAutoFit/>
          </a:bodyPr>
          <a:lstStyle/>
          <a:p>
            <a:pPr lvl="0"/>
            <a:r>
              <a:rPr lang="en-US" sz="1400" dirty="0"/>
              <a:t>Best Practices: Design Goals for Choosing a Good Partition Key</a:t>
            </a:r>
          </a:p>
          <a:p>
            <a:pPr marL="236220" lvl="1" indent="-236220">
              <a:spcBef>
                <a:spcPts val="600"/>
              </a:spcBef>
            </a:pPr>
            <a:r>
              <a:rPr lang="en-US" sz="1400" dirty="0"/>
              <a:t>Distribute the overall request + storage volume</a:t>
            </a:r>
          </a:p>
          <a:p>
            <a:pPr marL="784225" lvl="2" indent="-223520">
              <a:spcBef>
                <a:spcPts val="0"/>
              </a:spcBef>
              <a:buClr>
                <a:schemeClr val="tx2"/>
              </a:buClr>
            </a:pPr>
            <a:r>
              <a:rPr lang="en-US" sz="1200" dirty="0"/>
              <a:t>Avoid “hot” partition keys</a:t>
            </a:r>
            <a:endParaRPr lang="en-US" sz="1200" dirty="0">
              <a:cs typeface="Arial" panose="020B0604020202020204" pitchFamily="34" charset="0"/>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69085" y="304182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Steps for Success</a:t>
            </a:r>
          </a:p>
          <a:p>
            <a:pPr marL="236220" lvl="1" indent="-236220">
              <a:spcBef>
                <a:spcPts val="600"/>
              </a:spcBef>
            </a:pPr>
            <a:r>
              <a:rPr lang="en-US" sz="1400" dirty="0">
                <a:latin typeface="Arial" panose="020B0604020202020204" pitchFamily="34" charset="0"/>
                <a:cs typeface="Arial" panose="020B0604020202020204" pitchFamily="34" charset="0"/>
              </a:rPr>
              <a:t>Ballpark scale needs (size/throughput)</a:t>
            </a:r>
          </a:p>
          <a:p>
            <a:pPr marL="236220" lvl="1" indent="-236220">
              <a:spcBef>
                <a:spcPts val="0"/>
              </a:spcBef>
            </a:pPr>
            <a:r>
              <a:rPr lang="en-US" sz="1400" dirty="0">
                <a:latin typeface="Arial" panose="020B0604020202020204" pitchFamily="34" charset="0"/>
                <a:cs typeface="Arial" panose="020B0604020202020204" pitchFamily="34" charset="0"/>
              </a:rPr>
              <a:t>Understand the workload</a:t>
            </a:r>
          </a:p>
          <a:p>
            <a:pPr marL="236220" lvl="1" indent="-236220">
              <a:spcBef>
                <a:spcPts val="0"/>
              </a:spcBef>
            </a:pPr>
            <a:r>
              <a:rPr lang="en-US" sz="1400" dirty="0">
                <a:latin typeface="Arial" panose="020B0604020202020204" pitchFamily="34" charset="0"/>
                <a:cs typeface="Arial" panose="020B0604020202020204" pitchFamily="34" charset="0"/>
              </a:rPr>
              <a:t># of reads/sec vs writes per sec</a:t>
            </a:r>
          </a:p>
          <a:p>
            <a:pPr marL="784225" lvl="2" indent="-223520">
              <a:spcBef>
                <a:spcPts val="0"/>
              </a:spcBef>
              <a:buClr>
                <a:schemeClr val="tx2"/>
              </a:buClr>
            </a:pPr>
            <a:r>
              <a:rPr lang="en-US" sz="1200" dirty="0"/>
              <a:t>Use pareto principal (80/20 rule) to help optimize bulk of workload</a:t>
            </a:r>
            <a:endParaRPr lang="en-US" sz="1200" dirty="0">
              <a:cs typeface="Arial" panose="020B0604020202020204" pitchFamily="34" charset="0"/>
            </a:endParaRPr>
          </a:p>
          <a:p>
            <a:pPr marL="784225" lvl="2" indent="-223520">
              <a:buClr>
                <a:schemeClr val="tx2"/>
              </a:buClr>
            </a:pPr>
            <a:r>
              <a:rPr lang="en-US" sz="1200" dirty="0"/>
              <a:t>For reads – understand top 3-5 queries (look for common filters)</a:t>
            </a:r>
            <a:endParaRPr lang="en-US" sz="1200" dirty="0">
              <a:cs typeface="Arial" panose="020B0604020202020204" pitchFamily="34" charset="0"/>
            </a:endParaRPr>
          </a:p>
          <a:p>
            <a:pPr marL="784225" lvl="2" indent="-223520">
              <a:buClr>
                <a:schemeClr val="tx2"/>
              </a:buClr>
            </a:pPr>
            <a:r>
              <a:rPr lang="en-US" sz="1200" dirty="0"/>
              <a:t>For writes – understand transactional needs</a:t>
            </a:r>
            <a:endParaRPr lang="en-US" sz="1200" dirty="0">
              <a:cs typeface="Arial" panose="020B0604020202020204" pitchFamily="34" charset="0"/>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58114" y="494352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General Tips</a:t>
            </a:r>
          </a:p>
          <a:p>
            <a:pPr marL="236220" lvl="1" indent="-236220">
              <a:spcBef>
                <a:spcPts val="600"/>
              </a:spcBef>
            </a:pPr>
            <a:r>
              <a:rPr lang="en-US" sz="1400" dirty="0">
                <a:latin typeface="Arial" panose="020B0604020202020204" pitchFamily="34" charset="0"/>
                <a:cs typeface="Arial" panose="020B0604020202020204" pitchFamily="34" charset="0"/>
              </a:rPr>
              <a:t>Build a POC to strengthen your understanding of the workload and iterate (avoid analyses paralysis)</a:t>
            </a:r>
          </a:p>
          <a:p>
            <a:pPr marL="236220" lvl="1" indent="-236220">
              <a:spcBef>
                <a:spcPts val="600"/>
              </a:spcBef>
            </a:pPr>
            <a:r>
              <a:rPr lang="en-US" sz="1400" dirty="0">
                <a:latin typeface="Arial" panose="020B0604020202020204" pitchFamily="34" charset="0"/>
                <a:cs typeface="Arial" panose="020B0604020202020204" pitchFamily="34" charset="0"/>
              </a:rPr>
              <a:t>Don’t be afraid of having too many partition keys</a:t>
            </a:r>
          </a:p>
          <a:p>
            <a:pPr marL="784225" lvl="2" indent="-223520">
              <a:spcBef>
                <a:spcPts val="0"/>
              </a:spcBef>
              <a:buClr>
                <a:schemeClr val="tx2"/>
              </a:buClr>
            </a:pPr>
            <a:r>
              <a:rPr lang="en-US" sz="1200" dirty="0"/>
              <a:t>Partitions keys are logical</a:t>
            </a:r>
            <a:endParaRPr lang="en-US" sz="1200" dirty="0">
              <a:cs typeface="Arial" panose="020B0604020202020204" pitchFamily="34" charset="0"/>
            </a:endParaRPr>
          </a:p>
          <a:p>
            <a:pPr marL="784225" lvl="2" indent="-223520">
              <a:buClr>
                <a:schemeClr val="tx2"/>
              </a:buClr>
            </a:pPr>
            <a:r>
              <a:rPr lang="en-US" sz="1200" dirty="0"/>
              <a:t>More partition keys </a:t>
            </a:r>
            <a:r>
              <a:rPr lang="en-US" sz="1050" dirty="0">
                <a:latin typeface="Arial" panose="020B0604020202020204" pitchFamily="34" charset="0"/>
              </a:rPr>
              <a:t></a:t>
            </a:r>
            <a:r>
              <a:rPr lang="en-US" sz="1200" dirty="0"/>
              <a:t> more scalability</a:t>
            </a:r>
            <a:endParaRPr lang="en-US" sz="1200" dirty="0">
              <a:cs typeface="Arial" panose="020B0604020202020204" pitchFamily="34" charset="0"/>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58114" y="221587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lvl="1" indent="-236220">
              <a:spcBef>
                <a:spcPts val="600"/>
              </a:spcBef>
            </a:pPr>
            <a:r>
              <a:rPr lang="en-US" sz="1400" dirty="0">
                <a:latin typeface="Arial" panose="020B0604020202020204" pitchFamily="34" charset="0"/>
                <a:cs typeface="Arial" panose="020B0604020202020204" pitchFamily="34" charset="0"/>
              </a:rPr>
              <a:t>Partition Key is scope for multi-record transactions and routing queries</a:t>
            </a:r>
          </a:p>
          <a:p>
            <a:pPr marL="784225" lvl="2" indent="-223520">
              <a:spcBef>
                <a:spcPts val="0"/>
              </a:spcBef>
              <a:buClr>
                <a:schemeClr val="tx2"/>
              </a:buClr>
            </a:pPr>
            <a:r>
              <a:rPr lang="en-US" sz="1200" dirty="0"/>
              <a:t>Queries can be intelligently routed via partition key</a:t>
            </a:r>
            <a:endParaRPr lang="en-US" sz="1200" dirty="0">
              <a:cs typeface="Arial" panose="020B0604020202020204" pitchFamily="34" charset="0"/>
            </a:endParaRPr>
          </a:p>
          <a:p>
            <a:pPr marL="784225" lvl="2" indent="-223520">
              <a:buClr>
                <a:schemeClr val="tx2"/>
              </a:buClr>
            </a:pPr>
            <a:r>
              <a:rPr lang="en-US" sz="1200" dirty="0"/>
              <a:t>Omitting partition key on query requires fan-out</a:t>
            </a:r>
            <a:endParaRPr lang="en-US" sz="1200" dirty="0">
              <a:cs typeface="Arial" panose="020B0604020202020204" pitchFamily="34" charset="0"/>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161208" y="1309378"/>
            <a:ext cx="5959859" cy="4136902"/>
          </a:xfrm>
        </p:spPr>
        <p:txBody>
          <a:bodyPr vert="horz" wrap="square" lIns="146304" tIns="91440" rIns="146304" bIns="91440" rtlCol="0" anchor="t">
            <a:spAutoFit/>
          </a:bodyPr>
          <a:lstStyle/>
          <a:p>
            <a:r>
              <a:rPr lang="en-US" sz="1600" dirty="0">
                <a:latin typeface="Arial" panose="020B0604020202020204" pitchFamily="34" charset="0"/>
                <a:cs typeface="Arial" panose="020B0604020202020204" pitchFamily="34" charset="0"/>
              </a:rPr>
              <a:t>Containers support unlimited storage by dynamically allocating additional physical partitions</a:t>
            </a:r>
          </a:p>
          <a:p>
            <a:r>
              <a:rPr lang="en-US" sz="1600" dirty="0">
                <a:latin typeface="Arial" panose="020B0604020202020204" pitchFamily="34" charset="0"/>
                <a:cs typeface="Arial" panose="020B0604020202020204" pitchFamily="34" charset="0"/>
              </a:rPr>
              <a:t>Storage for single partition key value (logical partition) is </a:t>
            </a:r>
            <a:r>
              <a:rPr lang="en-US" sz="1600" dirty="0" err="1">
                <a:latin typeface="Arial" panose="020B0604020202020204" pitchFamily="34" charset="0"/>
                <a:cs typeface="Arial" panose="020B0604020202020204" pitchFamily="34" charset="0"/>
              </a:rPr>
              <a:t>quota'ed</a:t>
            </a:r>
            <a:r>
              <a:rPr lang="en-US" sz="1600" dirty="0">
                <a:latin typeface="Arial" panose="020B0604020202020204" pitchFamily="34" charset="0"/>
                <a:cs typeface="Arial" panose="020B0604020202020204" pitchFamily="34" charset="0"/>
              </a:rPr>
              <a:t> to 10GB.</a:t>
            </a:r>
          </a:p>
          <a:p>
            <a:r>
              <a:rPr lang="en-US" sz="1600" dirty="0">
                <a:latin typeface="Arial" panose="020B0604020202020204" pitchFamily="34" charset="0"/>
                <a:cs typeface="Arial" panose="020B0604020202020204" pitchFamily="34" charset="0"/>
              </a:rPr>
              <a:t>When a partition key reaches its provisioned storage limit, requests to create new resources will return a HTTP Status Code of 403 (Forbidden).</a:t>
            </a:r>
          </a:p>
          <a:p>
            <a:pPr marL="0" lvl="1" indent="0">
              <a:buNone/>
            </a:pPr>
            <a:r>
              <a:rPr lang="en-US" sz="1600" dirty="0">
                <a:latin typeface="Arial" panose="020B0604020202020204" pitchFamily="34" charset="0"/>
                <a:cs typeface="Arial" panose="020B0604020202020204" pitchFamily="34" charset="0"/>
              </a:rPr>
              <a:t>Azure Cosmos DB will automatically add partitions, and may also return a 403 if:</a:t>
            </a:r>
          </a:p>
          <a:p>
            <a:pPr lvl="1"/>
            <a:r>
              <a:rPr lang="en-US" sz="1600" dirty="0">
                <a:latin typeface="Arial" panose="020B0604020202020204" pitchFamily="34" charset="0"/>
                <a:cs typeface="Arial" panose="020B0604020202020204" pitchFamily="34" charset="0"/>
              </a:rPr>
              <a:t>An authorization token has expired</a:t>
            </a:r>
          </a:p>
          <a:p>
            <a:pPr lvl="1"/>
            <a:r>
              <a:rPr lang="en-US" sz="1600" dirty="0">
                <a:latin typeface="Arial" panose="020B0604020202020204" pitchFamily="34" charset="0"/>
                <a:cs typeface="Arial" panose="020B0604020202020204" pitchFamily="34" charset="0"/>
              </a:rPr>
              <a:t>A programmatic element (UDF, Stored Procedure, Trigger) has been flagged for repeated violations</a:t>
            </a: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a:xfrm>
            <a:off x="161208" y="121807"/>
            <a:ext cx="6292516" cy="1144275"/>
          </a:xfrm>
        </p:spPr>
        <p:txBody>
          <a:bodyPr>
            <a:normAutofit fontScale="90000"/>
          </a:bodyPr>
          <a:lstStyle/>
          <a:p>
            <a:r>
              <a:rPr lang="en-US" sz="4000" dirty="0">
                <a:latin typeface="Arial" panose="020B0604020202020204" pitchFamily="34" charset="0"/>
                <a:cs typeface="Arial" panose="020B0604020202020204" pitchFamily="34" charset="0"/>
              </a:rPr>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5" y="1089976"/>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2"/>
            <a:ext cx="350654"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3" y="3245507"/>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5" y="4171297"/>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2" y="2208455"/>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2" y="3221771"/>
            <a:ext cx="549222"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0" y="2139950"/>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813220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4CC-3909-43DA-A590-825F03A5CE0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Design Patterns for Large Partition Keys</a:t>
            </a:r>
          </a:p>
        </p:txBody>
      </p:sp>
      <p:sp>
        <p:nvSpPr>
          <p:cNvPr id="3" name="Text Placeholder 2">
            <a:extLst>
              <a:ext uri="{FF2B5EF4-FFF2-40B4-BE49-F238E27FC236}">
                <a16:creationId xmlns:a16="http://schemas.microsoft.com/office/drawing/2014/main" id="{0C19E5ED-D488-4AC0-A3B1-24684D296B09}"/>
              </a:ext>
            </a:extLst>
          </p:cNvPr>
          <p:cNvSpPr>
            <a:spLocks noGrp="1"/>
          </p:cNvSpPr>
          <p:nvPr>
            <p:ph type="body" sz="quarter" idx="11"/>
          </p:nvPr>
        </p:nvSpPr>
        <p:spPr>
          <a:xfrm>
            <a:off x="269874" y="1584156"/>
            <a:ext cx="5686789" cy="2811026"/>
          </a:xfrm>
        </p:spPr>
        <p:txBody>
          <a:bodyPr vert="horz" wrap="square" lIns="146304" tIns="91440" rIns="146304" bIns="91440" rtlCol="0" anchor="t">
            <a:spAutoFit/>
          </a:bodyPr>
          <a:lstStyle/>
          <a:p>
            <a:r>
              <a:rPr lang="en-US" dirty="0">
                <a:solidFill>
                  <a:schemeClr val="tx1"/>
                </a:solidFill>
              </a:rPr>
              <a:t>"Linked List Approach" By Spreading Data Across Incremental Partition Key Values</a:t>
            </a:r>
          </a:p>
          <a:p>
            <a:pPr marL="0" lvl="1" indent="0">
              <a:buNone/>
            </a:pPr>
            <a:endParaRPr lang="en-US" b="0" dirty="0">
              <a:solidFill>
                <a:srgbClr val="505050"/>
              </a:solidFill>
            </a:endParaRPr>
          </a:p>
          <a:p>
            <a:pPr marL="0" lvl="1" indent="0">
              <a:buNone/>
            </a:pPr>
            <a:r>
              <a:rPr lang="en-US" b="0" dirty="0">
                <a:solidFill>
                  <a:srgbClr val="505050"/>
                </a:solidFill>
              </a:rPr>
              <a:t>For workloads that exceed </a:t>
            </a:r>
            <a:r>
              <a:rPr lang="en-US" dirty="0">
                <a:solidFill>
                  <a:srgbClr val="505050"/>
                </a:solidFill>
              </a:rPr>
              <a:t>quotas</a:t>
            </a:r>
            <a:r>
              <a:rPr lang="en-US" b="0" dirty="0">
                <a:solidFill>
                  <a:srgbClr val="505050"/>
                </a:solidFill>
              </a:rPr>
              <a:t> for </a:t>
            </a:r>
            <a:r>
              <a:rPr lang="en-US" dirty="0">
                <a:solidFill>
                  <a:srgbClr val="505050"/>
                </a:solidFill>
              </a:rPr>
              <a:t>a single partition key value</a:t>
            </a:r>
            <a:r>
              <a:rPr lang="en-US" b="0" dirty="0">
                <a:solidFill>
                  <a:srgbClr val="505050"/>
                </a:solidFill>
              </a:rPr>
              <a:t>, you can logically </a:t>
            </a:r>
            <a:r>
              <a:rPr lang="en-US" dirty="0">
                <a:solidFill>
                  <a:srgbClr val="505050"/>
                </a:solidFill>
              </a:rPr>
              <a:t>spread</a:t>
            </a:r>
            <a:r>
              <a:rPr lang="en-US" b="0" dirty="0">
                <a:solidFill>
                  <a:srgbClr val="505050"/>
                </a:solidFill>
              </a:rPr>
              <a:t> items across multiple </a:t>
            </a:r>
            <a:r>
              <a:rPr lang="en-US" dirty="0">
                <a:solidFill>
                  <a:srgbClr val="505050"/>
                </a:solidFill>
              </a:rPr>
              <a:t>partition keys</a:t>
            </a:r>
            <a:r>
              <a:rPr lang="en-US" b="0" dirty="0">
                <a:solidFill>
                  <a:srgbClr val="505050"/>
                </a:solidFill>
              </a:rPr>
              <a:t> within a container by using a suffix on the partition </a:t>
            </a:r>
            <a:r>
              <a:rPr lang="en-US" dirty="0">
                <a:solidFill>
                  <a:srgbClr val="505050"/>
                </a:solidFill>
              </a:rPr>
              <a:t>key value</a:t>
            </a:r>
            <a:r>
              <a:rPr lang="en-US" b="0" dirty="0">
                <a:solidFill>
                  <a:srgbClr val="505050"/>
                </a:solidFill>
              </a:rPr>
              <a:t>.</a:t>
            </a:r>
          </a:p>
          <a:p>
            <a:pPr marL="0" lvl="1" indent="0">
              <a:buNone/>
            </a:pPr>
            <a:r>
              <a:rPr lang="en-US" b="0" dirty="0">
                <a:solidFill>
                  <a:srgbClr val="505050"/>
                </a:solidFill>
              </a:rPr>
              <a:t>As a partition fills up, you can determine when to </a:t>
            </a:r>
            <a:r>
              <a:rPr lang="en-US" dirty="0">
                <a:solidFill>
                  <a:srgbClr val="505050"/>
                </a:solidFill>
                <a:latin typeface="Arial" panose="020B0604020202020204" pitchFamily="34" charset="0"/>
                <a:cs typeface="Arial" panose="020B0604020202020204" pitchFamily="34" charset="0"/>
              </a:rPr>
              <a:t>increment</a:t>
            </a:r>
            <a:r>
              <a:rPr lang="en-US" b="0" dirty="0">
                <a:solidFill>
                  <a:srgbClr val="505050"/>
                </a:solidFill>
              </a:rPr>
              <a:t> the partition key value by looking for the 403 status code in your application’s logic.</a:t>
            </a:r>
            <a:r>
              <a:rPr lang="en-US" dirty="0">
                <a:solidFill>
                  <a:srgbClr val="505050"/>
                </a:solidFill>
              </a:rPr>
              <a:t> </a:t>
            </a:r>
            <a:endParaRPr lang="en-US" b="0" dirty="0">
              <a:solidFill>
                <a:srgbClr val="505050"/>
              </a:solidFill>
            </a:endParaRPr>
          </a:p>
        </p:txBody>
      </p:sp>
      <p:grpSp>
        <p:nvGrpSpPr>
          <p:cNvPr id="94" name="Group 93">
            <a:extLst>
              <a:ext uri="{FF2B5EF4-FFF2-40B4-BE49-F238E27FC236}">
                <a16:creationId xmlns:a16="http://schemas.microsoft.com/office/drawing/2014/main" id="{AD755108-314C-40AF-8AC0-4654627FFB1A}"/>
              </a:ext>
            </a:extLst>
          </p:cNvPr>
          <p:cNvGrpSpPr/>
          <p:nvPr/>
        </p:nvGrpSpPr>
        <p:grpSpPr>
          <a:xfrm>
            <a:off x="6709644" y="2003086"/>
            <a:ext cx="4484909" cy="4000748"/>
            <a:chOff x="6603191" y="1637326"/>
            <a:chExt cx="4484909" cy="4000748"/>
          </a:xfrm>
        </p:grpSpPr>
        <p:cxnSp>
          <p:nvCxnSpPr>
            <p:cNvPr id="31" name="Connector: Curved 53">
              <a:extLst>
                <a:ext uri="{FF2B5EF4-FFF2-40B4-BE49-F238E27FC236}">
                  <a16:creationId xmlns:a16="http://schemas.microsoft.com/office/drawing/2014/main" id="{9A58737C-967E-4CFD-B0EC-EE0443FF21A3}"/>
                </a:ext>
              </a:extLst>
            </p:cNvPr>
            <p:cNvCxnSpPr>
              <a:cxnSpLocks/>
            </p:cNvCxnSpPr>
            <p:nvPr/>
          </p:nvCxnSpPr>
          <p:spPr>
            <a:xfrm>
              <a:off x="10229646" y="270078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2" name="Connector: Curved 53">
              <a:extLst>
                <a:ext uri="{FF2B5EF4-FFF2-40B4-BE49-F238E27FC236}">
                  <a16:creationId xmlns:a16="http://schemas.microsoft.com/office/drawing/2014/main" id="{8FC66416-7770-4333-9301-3AD7BBF4887C}"/>
                </a:ext>
              </a:extLst>
            </p:cNvPr>
            <p:cNvCxnSpPr>
              <a:cxnSpLocks/>
            </p:cNvCxnSpPr>
            <p:nvPr/>
          </p:nvCxnSpPr>
          <p:spPr>
            <a:xfrm>
              <a:off x="10227769" y="3839538"/>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0B45A278-656E-4C80-B8C9-B50FCC59B0B1}"/>
                </a:ext>
              </a:extLst>
            </p:cNvPr>
            <p:cNvSpPr txBox="1"/>
            <p:nvPr/>
          </p:nvSpPr>
          <p:spPr>
            <a:xfrm>
              <a:off x="10229646" y="2763314"/>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34" name="TextBox 33">
              <a:extLst>
                <a:ext uri="{FF2B5EF4-FFF2-40B4-BE49-F238E27FC236}">
                  <a16:creationId xmlns:a16="http://schemas.microsoft.com/office/drawing/2014/main" id="{4943D42B-ED4B-4312-9A79-1FBBB8B530A9}"/>
                </a:ext>
              </a:extLst>
            </p:cNvPr>
            <p:cNvSpPr txBox="1"/>
            <p:nvPr/>
          </p:nvSpPr>
          <p:spPr>
            <a:xfrm>
              <a:off x="10227769" y="3902070"/>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29" name="Connector: Curved 28">
              <a:extLst>
                <a:ext uri="{FF2B5EF4-FFF2-40B4-BE49-F238E27FC236}">
                  <a16:creationId xmlns:a16="http://schemas.microsoft.com/office/drawing/2014/main" id="{149331BB-5727-4EFC-82B9-A46F69C29CF2}"/>
                </a:ext>
              </a:extLst>
            </p:cNvPr>
            <p:cNvCxnSpPr>
              <a:cxnSpLocks/>
            </p:cNvCxnSpPr>
            <p:nvPr/>
          </p:nvCxnSpPr>
          <p:spPr>
            <a:xfrm rot="16200000" flipH="1">
              <a:off x="9775958" y="2311727"/>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0" name="Connector: Curved 29">
              <a:extLst>
                <a:ext uri="{FF2B5EF4-FFF2-40B4-BE49-F238E27FC236}">
                  <a16:creationId xmlns:a16="http://schemas.microsoft.com/office/drawing/2014/main" id="{481BE561-4A10-4801-B904-482035330666}"/>
                </a:ext>
              </a:extLst>
            </p:cNvPr>
            <p:cNvCxnSpPr>
              <a:cxnSpLocks/>
            </p:cNvCxnSpPr>
            <p:nvPr/>
          </p:nvCxnSpPr>
          <p:spPr>
            <a:xfrm rot="16200000" flipH="1">
              <a:off x="9746002" y="3387020"/>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7" name="Rectangle 36">
              <a:extLst>
                <a:ext uri="{FF2B5EF4-FFF2-40B4-BE49-F238E27FC236}">
                  <a16:creationId xmlns:a16="http://schemas.microsoft.com/office/drawing/2014/main" id="{162A71E9-F358-44B2-B230-DFC3DB808D82}"/>
                </a:ext>
              </a:extLst>
            </p:cNvPr>
            <p:cNvSpPr/>
            <p:nvPr/>
          </p:nvSpPr>
          <p:spPr bwMode="auto">
            <a:xfrm>
              <a:off x="8141538" y="16373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4ABD0B1A-0FFF-46D2-8F6A-F485ED2A80B3}"/>
                </a:ext>
              </a:extLst>
            </p:cNvPr>
            <p:cNvGrpSpPr>
              <a:grpSpLocks noChangeAspect="1"/>
            </p:cNvGrpSpPr>
            <p:nvPr/>
          </p:nvGrpSpPr>
          <p:grpSpPr>
            <a:xfrm>
              <a:off x="8384722" y="5200932"/>
              <a:ext cx="350654" cy="302239"/>
              <a:chOff x="9192685" y="1928657"/>
              <a:chExt cx="644698" cy="555680"/>
            </a:xfrm>
          </p:grpSpPr>
          <p:sp>
            <p:nvSpPr>
              <p:cNvPr id="39" name="Star: 4 Points 8">
                <a:extLst>
                  <a:ext uri="{FF2B5EF4-FFF2-40B4-BE49-F238E27FC236}">
                    <a16:creationId xmlns:a16="http://schemas.microsoft.com/office/drawing/2014/main" id="{A952D10F-E2C0-475A-B968-CB769B0078F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Star: 4 Points 8">
                <a:extLst>
                  <a:ext uri="{FF2B5EF4-FFF2-40B4-BE49-F238E27FC236}">
                    <a16:creationId xmlns:a16="http://schemas.microsoft.com/office/drawing/2014/main" id="{D8792B9A-422C-4803-A197-22EFB9B75A0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3B25E225-1FEC-4F92-AA5B-66A1F6E9E29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9">
                <a:extLst>
                  <a:ext uri="{FF2B5EF4-FFF2-40B4-BE49-F238E27FC236}">
                    <a16:creationId xmlns:a16="http://schemas.microsoft.com/office/drawing/2014/main" id="{9A7D492E-BA46-4D04-BEDB-0FA8409B1AF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3" name="Cylinder 513">
              <a:extLst>
                <a:ext uri="{FF2B5EF4-FFF2-40B4-BE49-F238E27FC236}">
                  <a16:creationId xmlns:a16="http://schemas.microsoft.com/office/drawing/2014/main" id="{9C8E3285-9643-435F-ABD9-7B54BFA6640C}"/>
                </a:ext>
              </a:extLst>
            </p:cNvPr>
            <p:cNvSpPr/>
            <p:nvPr/>
          </p:nvSpPr>
          <p:spPr bwMode="auto">
            <a:xfrm>
              <a:off x="8227902" y="33593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D94A79C7-3F1C-4BA3-9F06-0D0BA01D5527}"/>
                </a:ext>
              </a:extLst>
            </p:cNvPr>
            <p:cNvCxnSpPr>
              <a:cxnSpLocks/>
            </p:cNvCxnSpPr>
            <p:nvPr/>
          </p:nvCxnSpPr>
          <p:spPr>
            <a:xfrm>
              <a:off x="7349341" y="36376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a16="http://schemas.microsoft.com/office/drawing/2014/main" id="{125D1AAF-EA45-41CD-A5D4-512506D12101}"/>
                </a:ext>
              </a:extLst>
            </p:cNvPr>
            <p:cNvGrpSpPr/>
            <p:nvPr/>
          </p:nvGrpSpPr>
          <p:grpSpPr>
            <a:xfrm>
              <a:off x="9555702" y="3454207"/>
              <a:ext cx="402639" cy="361217"/>
              <a:chOff x="1275510" y="6072184"/>
              <a:chExt cx="508602" cy="456278"/>
            </a:xfrm>
          </p:grpSpPr>
          <p:grpSp>
            <p:nvGrpSpPr>
              <p:cNvPr id="46" name="Group 45">
                <a:extLst>
                  <a:ext uri="{FF2B5EF4-FFF2-40B4-BE49-F238E27FC236}">
                    <a16:creationId xmlns:a16="http://schemas.microsoft.com/office/drawing/2014/main" id="{4C6F2266-7067-4D62-9B2C-3FEE92687F8D}"/>
                  </a:ext>
                </a:extLst>
              </p:cNvPr>
              <p:cNvGrpSpPr/>
              <p:nvPr/>
            </p:nvGrpSpPr>
            <p:grpSpPr>
              <a:xfrm>
                <a:off x="1275510" y="6224570"/>
                <a:ext cx="508602" cy="151498"/>
                <a:chOff x="551886" y="4945335"/>
                <a:chExt cx="508602" cy="151498"/>
              </a:xfrm>
            </p:grpSpPr>
            <p:sp>
              <p:nvSpPr>
                <p:cNvPr id="55" name="Rectangle 54">
                  <a:extLst>
                    <a:ext uri="{FF2B5EF4-FFF2-40B4-BE49-F238E27FC236}">
                      <a16:creationId xmlns:a16="http://schemas.microsoft.com/office/drawing/2014/main" id="{26283B7E-0DF4-4A89-88DF-AB1D30B8B13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9675478D-081B-446C-ADBA-0E5FA939D8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2B8A93DB-18E2-40A7-BB0E-C0A0DB6ABD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09A6D2A-10D6-4E42-8A52-A0A458C4932A}"/>
                  </a:ext>
                </a:extLst>
              </p:cNvPr>
              <p:cNvGrpSpPr/>
              <p:nvPr/>
            </p:nvGrpSpPr>
            <p:grpSpPr>
              <a:xfrm>
                <a:off x="1275510" y="6376964"/>
                <a:ext cx="508602" cy="151498"/>
                <a:chOff x="551886" y="4945335"/>
                <a:chExt cx="508602" cy="151498"/>
              </a:xfrm>
            </p:grpSpPr>
            <p:sp>
              <p:nvSpPr>
                <p:cNvPr id="52" name="Rectangle 51">
                  <a:extLst>
                    <a:ext uri="{FF2B5EF4-FFF2-40B4-BE49-F238E27FC236}">
                      <a16:creationId xmlns:a16="http://schemas.microsoft.com/office/drawing/2014/main" id="{4E7B260F-C6ED-47AB-834A-EB82618FFB2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3" name="Oval 52">
                  <a:extLst>
                    <a:ext uri="{FF2B5EF4-FFF2-40B4-BE49-F238E27FC236}">
                      <a16:creationId xmlns:a16="http://schemas.microsoft.com/office/drawing/2014/main" id="{4926D481-94C2-456B-8A18-3329C88948B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1CC8024D-93B0-4AD6-877F-8913E8E951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D574A46-0164-4614-A5D0-6BE6EA3AEBEE}"/>
                  </a:ext>
                </a:extLst>
              </p:cNvPr>
              <p:cNvGrpSpPr/>
              <p:nvPr/>
            </p:nvGrpSpPr>
            <p:grpSpPr>
              <a:xfrm>
                <a:off x="1275510" y="6072184"/>
                <a:ext cx="508602" cy="151498"/>
                <a:chOff x="551886" y="4945335"/>
                <a:chExt cx="508602" cy="151498"/>
              </a:xfrm>
            </p:grpSpPr>
            <p:sp>
              <p:nvSpPr>
                <p:cNvPr id="49" name="Rectangle 48">
                  <a:extLst>
                    <a:ext uri="{FF2B5EF4-FFF2-40B4-BE49-F238E27FC236}">
                      <a16:creationId xmlns:a16="http://schemas.microsoft.com/office/drawing/2014/main" id="{45FF8489-381B-46A8-B9EE-85A54F272DE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5787245D-AE6A-4374-8146-4B95429BEE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ABD0CE9F-B45E-4615-8348-763E6BB97EF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5E67255-F31F-4C2F-97EC-FF90CB654FEA}"/>
                </a:ext>
              </a:extLst>
            </p:cNvPr>
            <p:cNvGrpSpPr/>
            <p:nvPr/>
          </p:nvGrpSpPr>
          <p:grpSpPr>
            <a:xfrm>
              <a:off x="9552234" y="4379997"/>
              <a:ext cx="402639" cy="361217"/>
              <a:chOff x="1275510" y="6072184"/>
              <a:chExt cx="508602" cy="456278"/>
            </a:xfrm>
          </p:grpSpPr>
          <p:grpSp>
            <p:nvGrpSpPr>
              <p:cNvPr id="59" name="Group 58">
                <a:extLst>
                  <a:ext uri="{FF2B5EF4-FFF2-40B4-BE49-F238E27FC236}">
                    <a16:creationId xmlns:a16="http://schemas.microsoft.com/office/drawing/2014/main" id="{712DC81D-5444-4D91-8BEE-06E0E4C0E1D6}"/>
                  </a:ext>
                </a:extLst>
              </p:cNvPr>
              <p:cNvGrpSpPr/>
              <p:nvPr/>
            </p:nvGrpSpPr>
            <p:grpSpPr>
              <a:xfrm>
                <a:off x="1275510" y="6224570"/>
                <a:ext cx="508602" cy="151498"/>
                <a:chOff x="551886" y="4945335"/>
                <a:chExt cx="508602" cy="151498"/>
              </a:xfrm>
            </p:grpSpPr>
            <p:sp>
              <p:nvSpPr>
                <p:cNvPr id="68" name="Rectangle 67">
                  <a:extLst>
                    <a:ext uri="{FF2B5EF4-FFF2-40B4-BE49-F238E27FC236}">
                      <a16:creationId xmlns:a16="http://schemas.microsoft.com/office/drawing/2014/main" id="{38896B17-E9AA-4932-A0A1-84E91B4995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278D6FAB-CC25-4ED9-9866-4D41ACC411B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9E713D07-40E0-4F0A-BF79-0783E6B7F1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2F19B3B-3FF3-4BEC-AAD4-40E0F85A30C1}"/>
                  </a:ext>
                </a:extLst>
              </p:cNvPr>
              <p:cNvGrpSpPr/>
              <p:nvPr/>
            </p:nvGrpSpPr>
            <p:grpSpPr>
              <a:xfrm>
                <a:off x="1275510" y="6376964"/>
                <a:ext cx="508602" cy="151498"/>
                <a:chOff x="551886" y="4945335"/>
                <a:chExt cx="508602" cy="151498"/>
              </a:xfrm>
            </p:grpSpPr>
            <p:sp>
              <p:nvSpPr>
                <p:cNvPr id="65" name="Rectangle 64">
                  <a:extLst>
                    <a:ext uri="{FF2B5EF4-FFF2-40B4-BE49-F238E27FC236}">
                      <a16:creationId xmlns:a16="http://schemas.microsoft.com/office/drawing/2014/main" id="{0E2C1AA9-2922-435D-9F1E-2F1C52F698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ED268D0A-2783-45A8-A8E0-15631C0D257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220E9828-A78A-416F-911B-E06758AA971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2408547-CF67-4072-B609-5B2577AA7DD9}"/>
                  </a:ext>
                </a:extLst>
              </p:cNvPr>
              <p:cNvGrpSpPr/>
              <p:nvPr/>
            </p:nvGrpSpPr>
            <p:grpSpPr>
              <a:xfrm>
                <a:off x="1275510" y="6072184"/>
                <a:ext cx="508602" cy="151498"/>
                <a:chOff x="551886" y="4945335"/>
                <a:chExt cx="508602" cy="151498"/>
              </a:xfrm>
            </p:grpSpPr>
            <p:sp>
              <p:nvSpPr>
                <p:cNvPr id="62" name="Rectangle 61">
                  <a:extLst>
                    <a:ext uri="{FF2B5EF4-FFF2-40B4-BE49-F238E27FC236}">
                      <a16:creationId xmlns:a16="http://schemas.microsoft.com/office/drawing/2014/main" id="{5C676B2B-56D9-49DE-8713-DE028D1116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9F307F3B-2ECC-4335-A965-A9875169D61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A76DD94B-C9C4-4259-9D7C-BCC311DA506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89916AB8-66EF-434E-998E-8F99B3F5F406}"/>
                </a:ext>
              </a:extLst>
            </p:cNvPr>
            <p:cNvGrpSpPr/>
            <p:nvPr/>
          </p:nvGrpSpPr>
          <p:grpSpPr>
            <a:xfrm>
              <a:off x="9561571" y="2417155"/>
              <a:ext cx="402639" cy="361217"/>
              <a:chOff x="1275510" y="6072184"/>
              <a:chExt cx="508602" cy="456278"/>
            </a:xfrm>
          </p:grpSpPr>
          <p:grpSp>
            <p:nvGrpSpPr>
              <p:cNvPr id="72" name="Group 71">
                <a:extLst>
                  <a:ext uri="{FF2B5EF4-FFF2-40B4-BE49-F238E27FC236}">
                    <a16:creationId xmlns:a16="http://schemas.microsoft.com/office/drawing/2014/main" id="{0BAE808B-C4DB-4FB8-B616-65DC1AC8C09C}"/>
                  </a:ext>
                </a:extLst>
              </p:cNvPr>
              <p:cNvGrpSpPr/>
              <p:nvPr/>
            </p:nvGrpSpPr>
            <p:grpSpPr>
              <a:xfrm>
                <a:off x="1275510" y="6224570"/>
                <a:ext cx="508602" cy="151498"/>
                <a:chOff x="551886" y="4945335"/>
                <a:chExt cx="508602" cy="151498"/>
              </a:xfrm>
            </p:grpSpPr>
            <p:sp>
              <p:nvSpPr>
                <p:cNvPr id="81" name="Rectangle 80">
                  <a:extLst>
                    <a:ext uri="{FF2B5EF4-FFF2-40B4-BE49-F238E27FC236}">
                      <a16:creationId xmlns:a16="http://schemas.microsoft.com/office/drawing/2014/main" id="{0F78B5C3-82FC-498F-815C-3DC7CDD34F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2" name="Oval 81">
                  <a:extLst>
                    <a:ext uri="{FF2B5EF4-FFF2-40B4-BE49-F238E27FC236}">
                      <a16:creationId xmlns:a16="http://schemas.microsoft.com/office/drawing/2014/main" id="{225DA1F9-6837-40F8-9CCA-DE2DCB8083E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0AC38262-30D6-4CCB-95A4-A843464E54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C78727B-08C8-4638-B62A-CCC6D56421AE}"/>
                  </a:ext>
                </a:extLst>
              </p:cNvPr>
              <p:cNvGrpSpPr/>
              <p:nvPr/>
            </p:nvGrpSpPr>
            <p:grpSpPr>
              <a:xfrm>
                <a:off x="1275510" y="6376964"/>
                <a:ext cx="508602" cy="151498"/>
                <a:chOff x="551886" y="4945335"/>
                <a:chExt cx="508602" cy="151498"/>
              </a:xfrm>
            </p:grpSpPr>
            <p:sp>
              <p:nvSpPr>
                <p:cNvPr id="78" name="Rectangle 77">
                  <a:extLst>
                    <a:ext uri="{FF2B5EF4-FFF2-40B4-BE49-F238E27FC236}">
                      <a16:creationId xmlns:a16="http://schemas.microsoft.com/office/drawing/2014/main" id="{79C9074D-F10C-401A-BD99-458DCA053F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9" name="Oval 78">
                  <a:extLst>
                    <a:ext uri="{FF2B5EF4-FFF2-40B4-BE49-F238E27FC236}">
                      <a16:creationId xmlns:a16="http://schemas.microsoft.com/office/drawing/2014/main" id="{B8C3849B-DF8F-4DA3-8FC4-B1894FDA2B2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0" name="Straight Connector 79">
                  <a:extLst>
                    <a:ext uri="{FF2B5EF4-FFF2-40B4-BE49-F238E27FC236}">
                      <a16:creationId xmlns:a16="http://schemas.microsoft.com/office/drawing/2014/main" id="{CC5FE4BA-C72B-4A07-9DB6-F839CA0158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A086896-9189-4022-9114-B3B1107811F4}"/>
                  </a:ext>
                </a:extLst>
              </p:cNvPr>
              <p:cNvGrpSpPr/>
              <p:nvPr/>
            </p:nvGrpSpPr>
            <p:grpSpPr>
              <a:xfrm>
                <a:off x="1275510" y="6072184"/>
                <a:ext cx="508602" cy="151498"/>
                <a:chOff x="551886" y="4945335"/>
                <a:chExt cx="508602" cy="151498"/>
              </a:xfrm>
            </p:grpSpPr>
            <p:sp>
              <p:nvSpPr>
                <p:cNvPr id="75" name="Rectangle 74">
                  <a:extLst>
                    <a:ext uri="{FF2B5EF4-FFF2-40B4-BE49-F238E27FC236}">
                      <a16:creationId xmlns:a16="http://schemas.microsoft.com/office/drawing/2014/main" id="{C391F9CA-D381-4D5C-BD48-86F842BFEEE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68AA4A7B-3735-4F78-9A3F-B37156D8ACC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8A49561C-799F-4548-9E84-4BA32A0A37B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64B19CA5-0295-4FE2-9134-43E346C0043A}"/>
                </a:ext>
              </a:extLst>
            </p:cNvPr>
            <p:cNvGrpSpPr/>
            <p:nvPr/>
          </p:nvGrpSpPr>
          <p:grpSpPr>
            <a:xfrm>
              <a:off x="6603191" y="3430471"/>
              <a:ext cx="549222" cy="424360"/>
              <a:chOff x="7203621" y="2226683"/>
              <a:chExt cx="482317" cy="372664"/>
            </a:xfrm>
          </p:grpSpPr>
          <p:grpSp>
            <p:nvGrpSpPr>
              <p:cNvPr id="85" name="Group 84">
                <a:extLst>
                  <a:ext uri="{FF2B5EF4-FFF2-40B4-BE49-F238E27FC236}">
                    <a16:creationId xmlns:a16="http://schemas.microsoft.com/office/drawing/2014/main" id="{AE5C613A-0327-4574-AFFA-F294407FCB02}"/>
                  </a:ext>
                </a:extLst>
              </p:cNvPr>
              <p:cNvGrpSpPr/>
              <p:nvPr/>
            </p:nvGrpSpPr>
            <p:grpSpPr>
              <a:xfrm>
                <a:off x="7203621" y="2226683"/>
                <a:ext cx="482317" cy="372664"/>
                <a:chOff x="2107244" y="1575258"/>
                <a:chExt cx="310993" cy="343365"/>
              </a:xfrm>
              <a:noFill/>
            </p:grpSpPr>
            <p:sp>
              <p:nvSpPr>
                <p:cNvPr id="90" name="Rectangle 9">
                  <a:extLst>
                    <a:ext uri="{FF2B5EF4-FFF2-40B4-BE49-F238E27FC236}">
                      <a16:creationId xmlns:a16="http://schemas.microsoft.com/office/drawing/2014/main" id="{EBD8B220-B0C7-461C-B481-503B0BA3D1F9}"/>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Line 10">
                  <a:extLst>
                    <a:ext uri="{FF2B5EF4-FFF2-40B4-BE49-F238E27FC236}">
                      <a16:creationId xmlns:a16="http://schemas.microsoft.com/office/drawing/2014/main" id="{9A676360-A9C8-4ABD-AE3F-BBA47E26713F}"/>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6" name="Group 85">
                <a:extLst>
                  <a:ext uri="{FF2B5EF4-FFF2-40B4-BE49-F238E27FC236}">
                    <a16:creationId xmlns:a16="http://schemas.microsoft.com/office/drawing/2014/main" id="{20870432-44E5-4F4B-8DDE-247A444D6166}"/>
                  </a:ext>
                </a:extLst>
              </p:cNvPr>
              <p:cNvGrpSpPr/>
              <p:nvPr/>
            </p:nvGrpSpPr>
            <p:grpSpPr>
              <a:xfrm>
                <a:off x="7543900" y="2252646"/>
                <a:ext cx="103855" cy="25964"/>
                <a:chOff x="2287367" y="1599181"/>
                <a:chExt cx="95690" cy="23923"/>
              </a:xfrm>
              <a:noFill/>
            </p:grpSpPr>
            <p:sp>
              <p:nvSpPr>
                <p:cNvPr id="87" name="Oval 11">
                  <a:extLst>
                    <a:ext uri="{FF2B5EF4-FFF2-40B4-BE49-F238E27FC236}">
                      <a16:creationId xmlns:a16="http://schemas.microsoft.com/office/drawing/2014/main" id="{4F191A7B-2E62-4DB1-85BB-E260D2B524D8}"/>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8" name="Oval 12">
                  <a:extLst>
                    <a:ext uri="{FF2B5EF4-FFF2-40B4-BE49-F238E27FC236}">
                      <a16:creationId xmlns:a16="http://schemas.microsoft.com/office/drawing/2014/main" id="{8E5B57CB-59A0-4CA0-8CFE-3E873B08877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9" name="Oval 13">
                  <a:extLst>
                    <a:ext uri="{FF2B5EF4-FFF2-40B4-BE49-F238E27FC236}">
                      <a16:creationId xmlns:a16="http://schemas.microsoft.com/office/drawing/2014/main" id="{C38E59D4-A1F9-4D67-9B0D-7EADB2366F2D}"/>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92" name="Left Brace 91">
              <a:extLst>
                <a:ext uri="{FF2B5EF4-FFF2-40B4-BE49-F238E27FC236}">
                  <a16:creationId xmlns:a16="http://schemas.microsoft.com/office/drawing/2014/main" id="{8CD79622-D119-4001-9A16-0E4F137759C1}"/>
                </a:ext>
              </a:extLst>
            </p:cNvPr>
            <p:cNvSpPr/>
            <p:nvPr/>
          </p:nvSpPr>
          <p:spPr>
            <a:xfrm>
              <a:off x="8952099" y="22349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7914169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6CC4-5662-4873-999E-B8FFFD7F7F2C}"/>
              </a:ext>
            </a:extLst>
          </p:cNvPr>
          <p:cNvSpPr>
            <a:spLocks noGrp="1"/>
          </p:cNvSpPr>
          <p:nvPr>
            <p:ph type="title"/>
          </p:nvPr>
        </p:nvSpPr>
        <p:spPr>
          <a:xfrm>
            <a:off x="269874" y="428852"/>
            <a:ext cx="11655206" cy="760324"/>
          </a:xfrm>
        </p:spPr>
        <p:txBody>
          <a:bodyPr>
            <a:normAutofit fontScale="90000"/>
          </a:bodyPr>
          <a:lstStyle/>
          <a:p>
            <a:r>
              <a:rPr lang="en-US" dirty="0">
                <a:latin typeface="Arial" panose="020B0604020202020204" pitchFamily="34" charset="0"/>
                <a:cs typeface="Arial" panose="020B0604020202020204" pitchFamily="34" charset="0"/>
              </a:rPr>
              <a:t>Design Patterns For Large Partition Keys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BB283F4-BCA6-4053-9111-92EA66C866C5}"/>
              </a:ext>
            </a:extLst>
          </p:cNvPr>
          <p:cNvSpPr>
            <a:spLocks noGrp="1"/>
          </p:cNvSpPr>
          <p:nvPr>
            <p:ph type="body" sz="quarter" idx="11"/>
          </p:nvPr>
        </p:nvSpPr>
        <p:spPr>
          <a:xfrm>
            <a:off x="324910" y="1469825"/>
            <a:ext cx="11145258" cy="1826141"/>
          </a:xfrm>
        </p:spPr>
        <p:txBody>
          <a:bodyPr vert="horz" wrap="square" lIns="146304" tIns="91440" rIns="146304" bIns="91440" rtlCol="0" anchor="t">
            <a:spAutoFit/>
          </a:bodyPr>
          <a:lstStyle/>
          <a:p>
            <a:r>
              <a:rPr lang="en-US" sz="2000" dirty="0"/>
              <a:t>"Circular Buffer" Approach By Reusing Unique Ids</a:t>
            </a:r>
          </a:p>
          <a:p>
            <a:pPr marL="0" lvl="1" indent="0">
              <a:buNone/>
            </a:pPr>
            <a:r>
              <a:rPr lang="en-US" sz="2000" dirty="0"/>
              <a:t>As you insert new items into a container’s partition, you can increment the unique id for each item in the partition.</a:t>
            </a:r>
          </a:p>
          <a:p>
            <a:pPr marL="0" lvl="1" indent="0">
              <a:buNone/>
            </a:pPr>
            <a:r>
              <a:rPr lang="en-US" sz="2000" dirty="0"/>
              <a:t>When you get a 403 status code, indicating the partition is full, you can restart your unique id and </a:t>
            </a:r>
            <a:r>
              <a:rPr lang="en-US" sz="2000" dirty="0" err="1"/>
              <a:t>upsert</a:t>
            </a:r>
            <a:r>
              <a:rPr lang="en-US" sz="2000" dirty="0"/>
              <a:t> the items to replace older documents. </a:t>
            </a:r>
          </a:p>
        </p:txBody>
      </p:sp>
      <p:grpSp>
        <p:nvGrpSpPr>
          <p:cNvPr id="4" name="Group 3">
            <a:extLst>
              <a:ext uri="{FF2B5EF4-FFF2-40B4-BE49-F238E27FC236}">
                <a16:creationId xmlns:a16="http://schemas.microsoft.com/office/drawing/2014/main" id="{80AA71FA-5C23-4FA7-9E1F-6861A8BC03D0}"/>
              </a:ext>
            </a:extLst>
          </p:cNvPr>
          <p:cNvGrpSpPr>
            <a:grpSpLocks noChangeAspect="1"/>
          </p:cNvGrpSpPr>
          <p:nvPr/>
        </p:nvGrpSpPr>
        <p:grpSpPr>
          <a:xfrm>
            <a:off x="524746" y="5146770"/>
            <a:ext cx="350654" cy="302239"/>
            <a:chOff x="9192685" y="1928657"/>
            <a:chExt cx="644698" cy="555680"/>
          </a:xfrm>
        </p:grpSpPr>
        <p:sp>
          <p:nvSpPr>
            <p:cNvPr id="5" name="Star: 4 Points 8">
              <a:extLst>
                <a:ext uri="{FF2B5EF4-FFF2-40B4-BE49-F238E27FC236}">
                  <a16:creationId xmlns:a16="http://schemas.microsoft.com/office/drawing/2014/main" id="{EE8A0D4C-DED5-4AA3-948E-354DC3F0A5C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6EFF94CB-BA13-48F2-A3EA-779426D897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4854244C-FB51-49AD-B984-1422C002D1AD}"/>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80DEB6BC-93DF-405D-BC57-5C4422D56773}"/>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9" name="Straight Arrow Connector 8">
            <a:extLst>
              <a:ext uri="{FF2B5EF4-FFF2-40B4-BE49-F238E27FC236}">
                <a16:creationId xmlns:a16="http://schemas.microsoft.com/office/drawing/2014/main" id="{F4C3A8FC-7E5F-4357-9C33-981E6B10CCCC}"/>
              </a:ext>
            </a:extLst>
          </p:cNvPr>
          <p:cNvCxnSpPr>
            <a:cxnSpLocks/>
          </p:cNvCxnSpPr>
          <p:nvPr/>
        </p:nvCxnSpPr>
        <p:spPr>
          <a:xfrm>
            <a:off x="1504659" y="529788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Cylinder 513">
            <a:extLst>
              <a:ext uri="{FF2B5EF4-FFF2-40B4-BE49-F238E27FC236}">
                <a16:creationId xmlns:a16="http://schemas.microsoft.com/office/drawing/2014/main" id="{0CDCF784-BA7A-4062-9DB7-54A8CCC885AF}"/>
              </a:ext>
            </a:extLst>
          </p:cNvPr>
          <p:cNvSpPr/>
          <p:nvPr/>
        </p:nvSpPr>
        <p:spPr bwMode="auto">
          <a:xfrm>
            <a:off x="2282171" y="4962751"/>
            <a:ext cx="640080"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latin typeface="+mj-lt"/>
                <a:ea typeface="Segoe UI" pitchFamily="34" charset="0"/>
                <a:cs typeface="Arial" panose="020B0604020202020204" pitchFamily="34" charset="0"/>
              </a:rPr>
              <a:t>ARD</a:t>
            </a:r>
          </a:p>
        </p:txBody>
      </p:sp>
      <p:grpSp>
        <p:nvGrpSpPr>
          <p:cNvPr id="15" name="Group 14">
            <a:extLst>
              <a:ext uri="{FF2B5EF4-FFF2-40B4-BE49-F238E27FC236}">
                <a16:creationId xmlns:a16="http://schemas.microsoft.com/office/drawing/2014/main" id="{F1D00FA2-BE33-4E08-9377-E8DC905DB29B}"/>
              </a:ext>
            </a:extLst>
          </p:cNvPr>
          <p:cNvGrpSpPr/>
          <p:nvPr/>
        </p:nvGrpSpPr>
        <p:grpSpPr>
          <a:xfrm>
            <a:off x="989360" y="5117281"/>
            <a:ext cx="402639" cy="361217"/>
            <a:chOff x="1275510" y="6072184"/>
            <a:chExt cx="508602" cy="456278"/>
          </a:xfrm>
        </p:grpSpPr>
        <p:grpSp>
          <p:nvGrpSpPr>
            <p:cNvPr id="16" name="Group 15">
              <a:extLst>
                <a:ext uri="{FF2B5EF4-FFF2-40B4-BE49-F238E27FC236}">
                  <a16:creationId xmlns:a16="http://schemas.microsoft.com/office/drawing/2014/main" id="{978B658C-C533-4AC3-A47F-7279F112C2DB}"/>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9451F683-7EFB-4897-8CDB-8C95432FCDF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03DDA3A9-7E5F-43F9-9D46-F41906FF6C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841DB6D4-E5B7-4941-BF0E-8C01AA0F0DF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6788BD-5CDE-4BDC-998B-26849C4F04A4}"/>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703770A9-7454-4891-8B2B-B1E9FF0EEB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C98C0327-FC42-435B-A40E-A8DC8443B34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7042DBB9-3B02-49E8-A1E7-B5EF840A5F4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853C5E1-01D0-4C1E-93EF-27E1C22CE508}"/>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42080385-8876-418D-9333-A7EF4F529B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AE6FE1A4-FD41-4339-A43A-6F81D6BBCF5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B933EC2B-622D-493F-A76A-797F1A8FCA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AB6FCA-C925-4853-B091-A0E4043060E2}"/>
              </a:ext>
            </a:extLst>
          </p:cNvPr>
          <p:cNvSpPr/>
          <p:nvPr/>
        </p:nvSpPr>
        <p:spPr bwMode="auto">
          <a:xfrm>
            <a:off x="3621639" y="507538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Arial" panose="020B0604020202020204" pitchFamily="34" charset="0"/>
              </a:rPr>
              <a:t>15</a:t>
            </a:r>
          </a:p>
        </p:txBody>
      </p:sp>
      <p:sp>
        <p:nvSpPr>
          <p:cNvPr id="35" name="Rectangle 34">
            <a:extLst>
              <a:ext uri="{FF2B5EF4-FFF2-40B4-BE49-F238E27FC236}">
                <a16:creationId xmlns:a16="http://schemas.microsoft.com/office/drawing/2014/main" id="{0C65B6D0-8464-4E26-A642-155B5EA0A2BD}"/>
              </a:ext>
            </a:extLst>
          </p:cNvPr>
          <p:cNvSpPr/>
          <p:nvPr/>
        </p:nvSpPr>
        <p:spPr bwMode="auto">
          <a:xfrm>
            <a:off x="40768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2</a:t>
            </a:r>
          </a:p>
        </p:txBody>
      </p:sp>
      <p:sp>
        <p:nvSpPr>
          <p:cNvPr id="36" name="Rectangle 35">
            <a:extLst>
              <a:ext uri="{FF2B5EF4-FFF2-40B4-BE49-F238E27FC236}">
                <a16:creationId xmlns:a16="http://schemas.microsoft.com/office/drawing/2014/main" id="{28B4CC88-78BD-49ED-B0D2-098D520A2FD5}"/>
              </a:ext>
            </a:extLst>
          </p:cNvPr>
          <p:cNvSpPr/>
          <p:nvPr/>
        </p:nvSpPr>
        <p:spPr bwMode="auto">
          <a:xfrm>
            <a:off x="54423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5</a:t>
            </a:r>
          </a:p>
        </p:txBody>
      </p:sp>
      <p:sp>
        <p:nvSpPr>
          <p:cNvPr id="37" name="Rectangle 36">
            <a:extLst>
              <a:ext uri="{FF2B5EF4-FFF2-40B4-BE49-F238E27FC236}">
                <a16:creationId xmlns:a16="http://schemas.microsoft.com/office/drawing/2014/main" id="{C51B00E0-C3FC-4184-9DB2-1075DAAAE8F8}"/>
              </a:ext>
            </a:extLst>
          </p:cNvPr>
          <p:cNvSpPr/>
          <p:nvPr/>
        </p:nvSpPr>
        <p:spPr bwMode="auto">
          <a:xfrm>
            <a:off x="45319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3</a:t>
            </a:r>
          </a:p>
        </p:txBody>
      </p:sp>
      <p:sp>
        <p:nvSpPr>
          <p:cNvPr id="38" name="Rectangle 37">
            <a:extLst>
              <a:ext uri="{FF2B5EF4-FFF2-40B4-BE49-F238E27FC236}">
                <a16:creationId xmlns:a16="http://schemas.microsoft.com/office/drawing/2014/main" id="{F98D8538-89B2-4197-80F9-34328E830B22}"/>
              </a:ext>
            </a:extLst>
          </p:cNvPr>
          <p:cNvSpPr/>
          <p:nvPr/>
        </p:nvSpPr>
        <p:spPr bwMode="auto">
          <a:xfrm>
            <a:off x="49871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4</a:t>
            </a:r>
          </a:p>
        </p:txBody>
      </p:sp>
      <p:sp>
        <p:nvSpPr>
          <p:cNvPr id="39" name="Rectangle 38">
            <a:extLst>
              <a:ext uri="{FF2B5EF4-FFF2-40B4-BE49-F238E27FC236}">
                <a16:creationId xmlns:a16="http://schemas.microsoft.com/office/drawing/2014/main" id="{FA961C65-4F4B-42C8-9B65-13BDD98B18BE}"/>
              </a:ext>
            </a:extLst>
          </p:cNvPr>
          <p:cNvSpPr/>
          <p:nvPr/>
        </p:nvSpPr>
        <p:spPr bwMode="auto">
          <a:xfrm>
            <a:off x="63527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7</a:t>
            </a:r>
          </a:p>
        </p:txBody>
      </p:sp>
      <p:sp>
        <p:nvSpPr>
          <p:cNvPr id="40" name="Rectangle 39">
            <a:extLst>
              <a:ext uri="{FF2B5EF4-FFF2-40B4-BE49-F238E27FC236}">
                <a16:creationId xmlns:a16="http://schemas.microsoft.com/office/drawing/2014/main" id="{1B832E83-3681-474F-8A1C-46A0334572D5}"/>
              </a:ext>
            </a:extLst>
          </p:cNvPr>
          <p:cNvSpPr/>
          <p:nvPr/>
        </p:nvSpPr>
        <p:spPr bwMode="auto">
          <a:xfrm>
            <a:off x="68078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8</a:t>
            </a:r>
          </a:p>
        </p:txBody>
      </p:sp>
      <p:sp>
        <p:nvSpPr>
          <p:cNvPr id="41" name="Rectangle 40">
            <a:extLst>
              <a:ext uri="{FF2B5EF4-FFF2-40B4-BE49-F238E27FC236}">
                <a16:creationId xmlns:a16="http://schemas.microsoft.com/office/drawing/2014/main" id="{7242A35F-1E05-41C1-9E84-4B6A12CC96DE}"/>
              </a:ext>
            </a:extLst>
          </p:cNvPr>
          <p:cNvSpPr/>
          <p:nvPr/>
        </p:nvSpPr>
        <p:spPr bwMode="auto">
          <a:xfrm>
            <a:off x="72630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9</a:t>
            </a:r>
          </a:p>
        </p:txBody>
      </p:sp>
      <p:sp>
        <p:nvSpPr>
          <p:cNvPr id="42" name="Rectangle 41">
            <a:extLst>
              <a:ext uri="{FF2B5EF4-FFF2-40B4-BE49-F238E27FC236}">
                <a16:creationId xmlns:a16="http://schemas.microsoft.com/office/drawing/2014/main" id="{6BEA276B-2919-447E-8B0F-E118A7BC2C10}"/>
              </a:ext>
            </a:extLst>
          </p:cNvPr>
          <p:cNvSpPr/>
          <p:nvPr/>
        </p:nvSpPr>
        <p:spPr bwMode="auto">
          <a:xfrm>
            <a:off x="58975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6</a:t>
            </a:r>
          </a:p>
        </p:txBody>
      </p:sp>
      <p:sp>
        <p:nvSpPr>
          <p:cNvPr id="43" name="Rectangle 42">
            <a:extLst>
              <a:ext uri="{FF2B5EF4-FFF2-40B4-BE49-F238E27FC236}">
                <a16:creationId xmlns:a16="http://schemas.microsoft.com/office/drawing/2014/main" id="{D09E594B-0857-47CA-8DDC-E6B34E6FC08C}"/>
              </a:ext>
            </a:extLst>
          </p:cNvPr>
          <p:cNvSpPr/>
          <p:nvPr/>
        </p:nvSpPr>
        <p:spPr bwMode="auto">
          <a:xfrm>
            <a:off x="77182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10</a:t>
            </a:r>
          </a:p>
        </p:txBody>
      </p:sp>
      <p:sp>
        <p:nvSpPr>
          <p:cNvPr id="44" name="Rectangle 43">
            <a:extLst>
              <a:ext uri="{FF2B5EF4-FFF2-40B4-BE49-F238E27FC236}">
                <a16:creationId xmlns:a16="http://schemas.microsoft.com/office/drawing/2014/main" id="{8F6A2397-7248-4722-90AC-5EF7FC205A67}"/>
              </a:ext>
            </a:extLst>
          </p:cNvPr>
          <p:cNvSpPr/>
          <p:nvPr/>
        </p:nvSpPr>
        <p:spPr bwMode="auto">
          <a:xfrm>
            <a:off x="86286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12</a:t>
            </a:r>
          </a:p>
        </p:txBody>
      </p:sp>
      <p:sp>
        <p:nvSpPr>
          <p:cNvPr id="45" name="Rectangle 44">
            <a:extLst>
              <a:ext uri="{FF2B5EF4-FFF2-40B4-BE49-F238E27FC236}">
                <a16:creationId xmlns:a16="http://schemas.microsoft.com/office/drawing/2014/main" id="{925F5249-DE75-4380-9391-A01256DD2681}"/>
              </a:ext>
            </a:extLst>
          </p:cNvPr>
          <p:cNvSpPr/>
          <p:nvPr/>
        </p:nvSpPr>
        <p:spPr bwMode="auto">
          <a:xfrm>
            <a:off x="9083799" y="507538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13</a:t>
            </a:r>
          </a:p>
        </p:txBody>
      </p:sp>
      <p:sp>
        <p:nvSpPr>
          <p:cNvPr id="46" name="Rectangle 45">
            <a:extLst>
              <a:ext uri="{FF2B5EF4-FFF2-40B4-BE49-F238E27FC236}">
                <a16:creationId xmlns:a16="http://schemas.microsoft.com/office/drawing/2014/main" id="{7B570E0D-366E-48E0-8CFD-25E624311C38}"/>
              </a:ext>
            </a:extLst>
          </p:cNvPr>
          <p:cNvSpPr/>
          <p:nvPr/>
        </p:nvSpPr>
        <p:spPr bwMode="auto">
          <a:xfrm>
            <a:off x="9567520"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14</a:t>
            </a:r>
          </a:p>
        </p:txBody>
      </p:sp>
      <p:sp>
        <p:nvSpPr>
          <p:cNvPr id="47" name="Rectangle 46">
            <a:extLst>
              <a:ext uri="{FF2B5EF4-FFF2-40B4-BE49-F238E27FC236}">
                <a16:creationId xmlns:a16="http://schemas.microsoft.com/office/drawing/2014/main" id="{1D50C1AD-5884-4B47-ABB7-BBE7359126C2}"/>
              </a:ext>
            </a:extLst>
          </p:cNvPr>
          <p:cNvSpPr/>
          <p:nvPr/>
        </p:nvSpPr>
        <p:spPr bwMode="auto">
          <a:xfrm>
            <a:off x="81734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11</a:t>
            </a:r>
          </a:p>
        </p:txBody>
      </p:sp>
      <p:sp>
        <p:nvSpPr>
          <p:cNvPr id="48" name="Left Bracket 47">
            <a:extLst>
              <a:ext uri="{FF2B5EF4-FFF2-40B4-BE49-F238E27FC236}">
                <a16:creationId xmlns:a16="http://schemas.microsoft.com/office/drawing/2014/main" id="{943D66EC-0F3A-4C78-9A4A-1ECBD3D5484F}"/>
              </a:ext>
            </a:extLst>
          </p:cNvPr>
          <p:cNvSpPr/>
          <p:nvPr/>
        </p:nvSpPr>
        <p:spPr>
          <a:xfrm>
            <a:off x="3280228" y="4976430"/>
            <a:ext cx="97839" cy="640682"/>
          </a:xfrm>
          <a:prstGeom prst="lef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Curved 53">
            <a:extLst>
              <a:ext uri="{FF2B5EF4-FFF2-40B4-BE49-F238E27FC236}">
                <a16:creationId xmlns:a16="http://schemas.microsoft.com/office/drawing/2014/main" id="{2E2D1D4C-9E56-4688-91BC-8BD96C67183D}"/>
              </a:ext>
            </a:extLst>
          </p:cNvPr>
          <p:cNvCxnSpPr>
            <a:cxnSpLocks/>
            <a:stCxn id="51" idx="2"/>
          </p:cNvCxnSpPr>
          <p:nvPr/>
        </p:nvCxnSpPr>
        <p:spPr>
          <a:xfrm>
            <a:off x="10362426" y="4385626"/>
            <a:ext cx="0" cy="639658"/>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0" name="TextBox 49">
            <a:extLst>
              <a:ext uri="{FF2B5EF4-FFF2-40B4-BE49-F238E27FC236}">
                <a16:creationId xmlns:a16="http://schemas.microsoft.com/office/drawing/2014/main" id="{1F0639A1-14F7-41C6-9440-6B639DDC80D5}"/>
              </a:ext>
            </a:extLst>
          </p:cNvPr>
          <p:cNvSpPr txBox="1"/>
          <p:nvPr/>
        </p:nvSpPr>
        <p:spPr>
          <a:xfrm>
            <a:off x="10506156" y="4530022"/>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51" name="Rectangle 50">
            <a:extLst>
              <a:ext uri="{FF2B5EF4-FFF2-40B4-BE49-F238E27FC236}">
                <a16:creationId xmlns:a16="http://schemas.microsoft.com/office/drawing/2014/main" id="{79194DE6-97F0-44D8-A78F-FC3B58E0F0AA}"/>
              </a:ext>
            </a:extLst>
          </p:cNvPr>
          <p:cNvSpPr/>
          <p:nvPr/>
        </p:nvSpPr>
        <p:spPr bwMode="auto">
          <a:xfrm>
            <a:off x="10133826" y="394536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15</a:t>
            </a:r>
          </a:p>
        </p:txBody>
      </p:sp>
      <p:sp>
        <p:nvSpPr>
          <p:cNvPr id="71" name="Rectangle 70">
            <a:extLst>
              <a:ext uri="{FF2B5EF4-FFF2-40B4-BE49-F238E27FC236}">
                <a16:creationId xmlns:a16="http://schemas.microsoft.com/office/drawing/2014/main" id="{25DF3C05-CA9E-467D-A90B-A00306B14BC2}"/>
              </a:ext>
            </a:extLst>
          </p:cNvPr>
          <p:cNvSpPr/>
          <p:nvPr/>
        </p:nvSpPr>
        <p:spPr bwMode="auto">
          <a:xfrm>
            <a:off x="10022704" y="5075381"/>
            <a:ext cx="1206112" cy="440265"/>
          </a:xfrm>
          <a:prstGeom prst="rect">
            <a:avLst/>
          </a:prstGeom>
          <a:solidFill>
            <a:schemeClr val="tx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solidFill>
              <a:ea typeface="Segoe UI" pitchFamily="34" charset="0"/>
              <a:cs typeface="Arial" panose="020B0604020202020204" pitchFamily="34" charset="0"/>
            </a:endParaRPr>
          </a:p>
        </p:txBody>
      </p:sp>
      <p:cxnSp>
        <p:nvCxnSpPr>
          <p:cNvPr id="28" name="Connector: Elbow 27">
            <a:extLst>
              <a:ext uri="{FF2B5EF4-FFF2-40B4-BE49-F238E27FC236}">
                <a16:creationId xmlns:a16="http://schemas.microsoft.com/office/drawing/2014/main" id="{2216F55B-7E0A-46B4-A6CF-6A6C06D3A7CA}"/>
              </a:ext>
            </a:extLst>
          </p:cNvPr>
          <p:cNvCxnSpPr>
            <a:stCxn id="51" idx="1"/>
            <a:endCxn id="34" idx="0"/>
          </p:cNvCxnSpPr>
          <p:nvPr/>
        </p:nvCxnSpPr>
        <p:spPr>
          <a:xfrm rot="10800000" flipV="1">
            <a:off x="3850240" y="4165493"/>
            <a:ext cx="6283587" cy="909887"/>
          </a:xfrm>
          <a:prstGeom prst="bentConnector2">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B0782FAD-2177-49FA-8B6A-E16852A40E19}"/>
              </a:ext>
            </a:extLst>
          </p:cNvPr>
          <p:cNvCxnSpPr>
            <a:stCxn id="48" idx="1"/>
          </p:cNvCxnSpPr>
          <p:nvPr/>
        </p:nvCxnSpPr>
        <p:spPr>
          <a:xfrm flipH="1">
            <a:off x="3032290" y="5296771"/>
            <a:ext cx="247938"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96389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dirty="0"/>
              <a:t>Hot/Cold Partitions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784808"/>
            <a:ext cx="7031736" cy="1376087"/>
          </a:xfrm>
        </p:spPr>
        <p:txBody>
          <a:bodyPr/>
          <a:lstStyle/>
          <a:p>
            <a:r>
              <a:rPr lang="en-US" sz="1800" dirty="0"/>
              <a:t>Partition Usage Can Vary Over Time</a:t>
            </a:r>
          </a:p>
          <a:p>
            <a:endParaRPr lang="en-US" sz="1800" dirty="0"/>
          </a:p>
          <a:p>
            <a:r>
              <a:rPr lang="en-US" sz="1800" b="0" dirty="0">
                <a:solidFill>
                  <a:schemeClr val="tx1"/>
                </a:solidFill>
                <a:latin typeface="+mn-lt"/>
              </a:rPr>
              <a:t>Partitions that are approaching thresholds are referred to as </a:t>
            </a:r>
            <a:r>
              <a:rPr lang="en-US" sz="1800" dirty="0">
                <a:solidFill>
                  <a:schemeClr val="tx1"/>
                </a:solidFill>
              </a:rPr>
              <a:t>hot</a:t>
            </a:r>
            <a:r>
              <a:rPr lang="en-US" sz="1800" b="0" dirty="0">
                <a:solidFill>
                  <a:schemeClr val="tx1"/>
                </a:solidFill>
                <a:latin typeface="+mn-lt"/>
              </a:rPr>
              <a:t>. Partitions that are underutilized are referred to as </a:t>
            </a:r>
            <a:r>
              <a:rPr lang="en-US" sz="1800" dirty="0">
                <a:solidFill>
                  <a:schemeClr val="tx1"/>
                </a:solidFill>
              </a:rPr>
              <a:t>cold</a:t>
            </a:r>
            <a:r>
              <a:rPr lang="en-US" sz="1800" b="0" dirty="0">
                <a:solidFill>
                  <a:schemeClr val="tx1"/>
                </a:solidFill>
                <a:latin typeface="+mn-lt"/>
              </a:rPr>
              <a:t>.</a:t>
            </a:r>
          </a:p>
        </p:txBody>
      </p:sp>
      <p:cxnSp>
        <p:nvCxnSpPr>
          <p:cNvPr id="5" name="Straight Connector 4">
            <a:extLst>
              <a:ext uri="{FF2B5EF4-FFF2-40B4-BE49-F238E27FC236}">
                <a16:creationId xmlns:a16="http://schemas.microsoft.com/office/drawing/2014/main" id="{6331E7DA-240D-49B7-A87B-C6E2814D7B50}"/>
              </a:ext>
            </a:extLst>
          </p:cNvPr>
          <p:cNvCxnSpPr/>
          <p:nvPr/>
        </p:nvCxnSpPr>
        <p:spPr>
          <a:xfrm>
            <a:off x="1315345" y="6431485"/>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04CA52-2460-4E95-B5A5-F76F07080739}"/>
              </a:ext>
            </a:extLst>
          </p:cNvPr>
          <p:cNvCxnSpPr/>
          <p:nvPr/>
        </p:nvCxnSpPr>
        <p:spPr>
          <a:xfrm>
            <a:off x="1315345" y="3527699"/>
            <a:ext cx="9561310" cy="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EB85A656-F320-4D01-9E98-CBBF986096D2}"/>
              </a:ext>
            </a:extLst>
          </p:cNvPr>
          <p:cNvSpPr txBox="1"/>
          <p:nvPr/>
        </p:nvSpPr>
        <p:spPr>
          <a:xfrm>
            <a:off x="4199694" y="3307841"/>
            <a:ext cx="3792612" cy="166199"/>
          </a:xfrm>
          <a:prstGeom prst="rect">
            <a:avLst/>
          </a:prstGeom>
          <a:noFill/>
        </p:spPr>
        <p:txBody>
          <a:bodyPr wrap="square" lIns="0" tIns="0" rIns="0" bIns="0" rtlCol="0" anchor="ctr">
            <a:spAutoFit/>
          </a:bodyPr>
          <a:lstStyle/>
          <a:p>
            <a:pPr algn="ctr">
              <a:lnSpc>
                <a:spcPct val="90000"/>
              </a:lnSpc>
              <a:spcAft>
                <a:spcPts val="600"/>
              </a:spcAft>
            </a:pPr>
            <a:r>
              <a:rPr lang="en-US" sz="1200">
                <a:gradFill>
                  <a:gsLst>
                    <a:gs pos="2917">
                      <a:schemeClr val="tx1"/>
                    </a:gs>
                    <a:gs pos="30000">
                      <a:schemeClr val="tx1"/>
                    </a:gs>
                  </a:gsLst>
                  <a:lin ang="5400000" scaled="0"/>
                </a:gradFill>
              </a:rPr>
              <a:t>Abstract Storage or Throughput Threshold</a:t>
            </a:r>
          </a:p>
        </p:txBody>
      </p:sp>
      <p:sp>
        <p:nvSpPr>
          <p:cNvPr id="7" name="Rectangle 6">
            <a:extLst>
              <a:ext uri="{FF2B5EF4-FFF2-40B4-BE49-F238E27FC236}">
                <a16:creationId xmlns:a16="http://schemas.microsoft.com/office/drawing/2014/main" id="{B4BBB89F-1098-472C-98F0-6BA58CD85A67}"/>
              </a:ext>
            </a:extLst>
          </p:cNvPr>
          <p:cNvSpPr/>
          <p:nvPr/>
        </p:nvSpPr>
        <p:spPr bwMode="auto">
          <a:xfrm>
            <a:off x="1508401" y="3607992"/>
            <a:ext cx="1600200" cy="2743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Hot Partition</a:t>
            </a:r>
          </a:p>
        </p:txBody>
      </p:sp>
      <p:sp>
        <p:nvSpPr>
          <p:cNvPr id="10" name="Rectangle 9">
            <a:extLst>
              <a:ext uri="{FF2B5EF4-FFF2-40B4-BE49-F238E27FC236}">
                <a16:creationId xmlns:a16="http://schemas.microsoft.com/office/drawing/2014/main" id="{A0BD2F6C-4AC3-4CF7-BE99-4FA7A8716F31}"/>
              </a:ext>
            </a:extLst>
          </p:cNvPr>
          <p:cNvSpPr/>
          <p:nvPr/>
        </p:nvSpPr>
        <p:spPr bwMode="auto">
          <a:xfrm>
            <a:off x="7189648" y="5436792"/>
            <a:ext cx="1600200" cy="9144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2" name="Rectangle 11">
            <a:extLst>
              <a:ext uri="{FF2B5EF4-FFF2-40B4-BE49-F238E27FC236}">
                <a16:creationId xmlns:a16="http://schemas.microsoft.com/office/drawing/2014/main" id="{D833E622-D4B1-4673-AB06-ED0944816244}"/>
              </a:ext>
            </a:extLst>
          </p:cNvPr>
          <p:cNvSpPr/>
          <p:nvPr/>
        </p:nvSpPr>
        <p:spPr bwMode="auto">
          <a:xfrm>
            <a:off x="9083399" y="5665392"/>
            <a:ext cx="1600200" cy="6858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4" name="Rectangle 13">
            <a:extLst>
              <a:ext uri="{FF2B5EF4-FFF2-40B4-BE49-F238E27FC236}">
                <a16:creationId xmlns:a16="http://schemas.microsoft.com/office/drawing/2014/main" id="{9770E949-FFED-4AD8-9255-C703E1A3F685}"/>
              </a:ext>
            </a:extLst>
          </p:cNvPr>
          <p:cNvSpPr/>
          <p:nvPr/>
        </p:nvSpPr>
        <p:spPr bwMode="auto">
          <a:xfrm>
            <a:off x="3399594" y="4522392"/>
            <a:ext cx="1600200" cy="18288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
        <p:nvSpPr>
          <p:cNvPr id="15" name="Rectangle 14">
            <a:extLst>
              <a:ext uri="{FF2B5EF4-FFF2-40B4-BE49-F238E27FC236}">
                <a16:creationId xmlns:a16="http://schemas.microsoft.com/office/drawing/2014/main" id="{AF9679EE-DC86-43D3-ADC1-405315A7F682}"/>
              </a:ext>
            </a:extLst>
          </p:cNvPr>
          <p:cNvSpPr/>
          <p:nvPr/>
        </p:nvSpPr>
        <p:spPr bwMode="auto">
          <a:xfrm>
            <a:off x="5295897" y="4293792"/>
            <a:ext cx="1600200" cy="20574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Tree>
    <p:extLst>
      <p:ext uri="{BB962C8B-B14F-4D97-AF65-F5344CB8AC3E}">
        <p14:creationId xmlns:p14="http://schemas.microsoft.com/office/powerpoint/2010/main" val="11227431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365230" cy="3498602"/>
          </a:xfrm>
        </p:spPr>
        <p:txBody>
          <a:bodyPr>
            <a:noAutofit/>
          </a:bodyPr>
          <a:lstStyle/>
          <a:p>
            <a:r>
              <a:rPr lang="en-US" sz="2000" b="1" dirty="0">
                <a:latin typeface="Arial" panose="020B0604020202020204" pitchFamily="34" charset="0"/>
                <a:cs typeface="Arial" panose="020B0604020202020204" pitchFamily="34" charset="0"/>
              </a:rPr>
              <a:t>Cross-partition Queries Can Be Performed Server-side Or Client-side</a:t>
            </a:r>
          </a:p>
          <a:p>
            <a:pPr marL="0" lvl="1" indent="0">
              <a:buNone/>
            </a:pPr>
            <a:r>
              <a:rPr lang="en-US" dirty="0">
                <a:latin typeface="Arial" panose="020B0604020202020204" pitchFamily="34" charset="0"/>
                <a:cs typeface="Arial" panose="020B0604020202020204" pitchFamily="34" charset="0"/>
              </a:rPr>
              <a:t>Cross-partition queries are opt-in</a:t>
            </a:r>
          </a:p>
          <a:p>
            <a:pPr lvl="1"/>
            <a:r>
              <a:rPr lang="en-US" dirty="0">
                <a:latin typeface="Arial" panose="020B0604020202020204" pitchFamily="34" charset="0"/>
                <a:cs typeface="Arial" panose="020B0604020202020204" pitchFamily="34" charset="0"/>
              </a:rPr>
              <a:t>Cross-partition queries can be tuned and parallelized</a:t>
            </a:r>
          </a:p>
          <a:p>
            <a:pPr lvl="1"/>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Creates a bottleneck</a:t>
            </a:r>
          </a:p>
          <a:p>
            <a:pPr lvl="1"/>
            <a:r>
              <a:rPr lang="en-US" dirty="0">
                <a:latin typeface="Arial" panose="020B0604020202020204" pitchFamily="34" charset="0"/>
                <a:cs typeface="Arial" panose="020B0604020202020204" pitchFamily="34" charset="0"/>
              </a:rPr>
              <a:t>Must wait for all partitions to return before the query is “done”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265119" cy="1617666"/>
          </a:xfrm>
        </p:spPr>
        <p:txBody>
          <a:bodyPr/>
          <a:lstStyle/>
          <a:p>
            <a:r>
              <a:rPr lang="en-US" dirty="0"/>
              <a:t>Query Fan-Out</a:t>
            </a:r>
          </a:p>
        </p:txBody>
      </p:sp>
      <p:sp>
        <p:nvSpPr>
          <p:cNvPr id="39" name="Rectangle 38">
            <a:extLst>
              <a:ext uri="{FF2B5EF4-FFF2-40B4-BE49-F238E27FC236}">
                <a16:creationId xmlns:a16="http://schemas.microsoft.com/office/drawing/2014/main" id="{52296C1E-1340-44D3-957F-716AAEF26E49}"/>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56920436-BDDC-48F4-A4B8-116A3256DBE9}"/>
              </a:ext>
            </a:extLst>
          </p:cNvPr>
          <p:cNvGrpSpPr>
            <a:grpSpLocks noChangeAspect="1"/>
          </p:cNvGrpSpPr>
          <p:nvPr/>
        </p:nvGrpSpPr>
        <p:grpSpPr>
          <a:xfrm>
            <a:off x="8891723" y="4992232"/>
            <a:ext cx="350654" cy="302239"/>
            <a:chOff x="9192685" y="1928657"/>
            <a:chExt cx="644698" cy="555680"/>
          </a:xfrm>
        </p:grpSpPr>
        <p:sp>
          <p:nvSpPr>
            <p:cNvPr id="41" name="Star: 4 Points 8">
              <a:extLst>
                <a:ext uri="{FF2B5EF4-FFF2-40B4-BE49-F238E27FC236}">
                  <a16:creationId xmlns:a16="http://schemas.microsoft.com/office/drawing/2014/main" id="{6EAF74C2-571E-4999-86D2-AD9FAF21FB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Star: 4 Points 8">
              <a:extLst>
                <a:ext uri="{FF2B5EF4-FFF2-40B4-BE49-F238E27FC236}">
                  <a16:creationId xmlns:a16="http://schemas.microsoft.com/office/drawing/2014/main" id="{4DA0AA42-2BFE-4DCF-87B6-E8CE44869034}"/>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993154E0-894B-4E59-9FD2-F764AB9DB27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9">
              <a:extLst>
                <a:ext uri="{FF2B5EF4-FFF2-40B4-BE49-F238E27FC236}">
                  <a16:creationId xmlns:a16="http://schemas.microsoft.com/office/drawing/2014/main" id="{421F9EB3-96D4-41FD-9381-C558292ED804}"/>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5" name="Cylinder 513">
            <a:extLst>
              <a:ext uri="{FF2B5EF4-FFF2-40B4-BE49-F238E27FC236}">
                <a16:creationId xmlns:a16="http://schemas.microsoft.com/office/drawing/2014/main" id="{5E7C9E7F-E510-4D2B-9C5D-BD7AB40F6AA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3A5A2169-2B30-4771-B4B0-A359B4258E75}"/>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41B4E648-87CD-4811-994D-D9423591BC8C}"/>
              </a:ext>
            </a:extLst>
          </p:cNvPr>
          <p:cNvGrpSpPr/>
          <p:nvPr/>
        </p:nvGrpSpPr>
        <p:grpSpPr>
          <a:xfrm>
            <a:off x="10062703" y="3245507"/>
            <a:ext cx="402639" cy="361217"/>
            <a:chOff x="1275510" y="6072184"/>
            <a:chExt cx="508602" cy="456278"/>
          </a:xfrm>
        </p:grpSpPr>
        <p:grpSp>
          <p:nvGrpSpPr>
            <p:cNvPr id="48" name="Group 47">
              <a:extLst>
                <a:ext uri="{FF2B5EF4-FFF2-40B4-BE49-F238E27FC236}">
                  <a16:creationId xmlns:a16="http://schemas.microsoft.com/office/drawing/2014/main" id="{DCC91606-4665-465B-812C-837C60693610}"/>
                </a:ext>
              </a:extLst>
            </p:cNvPr>
            <p:cNvGrpSpPr/>
            <p:nvPr/>
          </p:nvGrpSpPr>
          <p:grpSpPr>
            <a:xfrm>
              <a:off x="1275510" y="6224570"/>
              <a:ext cx="508602" cy="151498"/>
              <a:chOff x="551886" y="4945335"/>
              <a:chExt cx="508602" cy="151498"/>
            </a:xfrm>
          </p:grpSpPr>
          <p:sp>
            <p:nvSpPr>
              <p:cNvPr id="57" name="Rectangle 56">
                <a:extLst>
                  <a:ext uri="{FF2B5EF4-FFF2-40B4-BE49-F238E27FC236}">
                    <a16:creationId xmlns:a16="http://schemas.microsoft.com/office/drawing/2014/main" id="{443910A2-B59B-4660-B50F-5CB64B4B671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11D067C9-1F50-40D9-A90A-349FD77E522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01499A2-503B-4BA1-94DB-8EB36F789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B54B37-0AAD-483C-A94A-95FAEE3AAC1C}"/>
                </a:ext>
              </a:extLst>
            </p:cNvPr>
            <p:cNvGrpSpPr/>
            <p:nvPr/>
          </p:nvGrpSpPr>
          <p:grpSpPr>
            <a:xfrm>
              <a:off x="1275510" y="6376964"/>
              <a:ext cx="508602" cy="151498"/>
              <a:chOff x="551886" y="4945335"/>
              <a:chExt cx="508602" cy="151498"/>
            </a:xfrm>
          </p:grpSpPr>
          <p:sp>
            <p:nvSpPr>
              <p:cNvPr id="54" name="Rectangle 53">
                <a:extLst>
                  <a:ext uri="{FF2B5EF4-FFF2-40B4-BE49-F238E27FC236}">
                    <a16:creationId xmlns:a16="http://schemas.microsoft.com/office/drawing/2014/main" id="{045D89A7-1DEF-48CA-B06D-E28D138C0D2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5" name="Oval 54">
                <a:extLst>
                  <a:ext uri="{FF2B5EF4-FFF2-40B4-BE49-F238E27FC236}">
                    <a16:creationId xmlns:a16="http://schemas.microsoft.com/office/drawing/2014/main" id="{B1C2EE14-A928-4925-A162-88D0F043838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3A4F4406-AFDC-484B-88B9-47249DB80B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F011E37-D216-4AAA-AB68-AFB02C843854}"/>
                </a:ext>
              </a:extLst>
            </p:cNvPr>
            <p:cNvGrpSpPr/>
            <p:nvPr/>
          </p:nvGrpSpPr>
          <p:grpSpPr>
            <a:xfrm>
              <a:off x="1275510" y="6072184"/>
              <a:ext cx="508602" cy="151498"/>
              <a:chOff x="551886" y="4945335"/>
              <a:chExt cx="508602" cy="151498"/>
            </a:xfrm>
          </p:grpSpPr>
          <p:sp>
            <p:nvSpPr>
              <p:cNvPr id="51" name="Rectangle 50">
                <a:extLst>
                  <a:ext uri="{FF2B5EF4-FFF2-40B4-BE49-F238E27FC236}">
                    <a16:creationId xmlns:a16="http://schemas.microsoft.com/office/drawing/2014/main" id="{4E79D7D6-F648-4F1B-AD8F-E5AACF28B73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AE37CE4D-79D6-4DF1-A9D3-5F2C6EFFA88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721A1726-F460-4D0F-B75C-27E1162B278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C068AF7-F2A0-473D-A1BD-4607E5E3C8A6}"/>
              </a:ext>
            </a:extLst>
          </p:cNvPr>
          <p:cNvGrpSpPr/>
          <p:nvPr/>
        </p:nvGrpSpPr>
        <p:grpSpPr>
          <a:xfrm>
            <a:off x="10059235" y="4171297"/>
            <a:ext cx="402639" cy="361217"/>
            <a:chOff x="1275510" y="6072184"/>
            <a:chExt cx="508602" cy="456278"/>
          </a:xfrm>
        </p:grpSpPr>
        <p:grpSp>
          <p:nvGrpSpPr>
            <p:cNvPr id="61" name="Group 60">
              <a:extLst>
                <a:ext uri="{FF2B5EF4-FFF2-40B4-BE49-F238E27FC236}">
                  <a16:creationId xmlns:a16="http://schemas.microsoft.com/office/drawing/2014/main" id="{95673630-B3EC-4D33-8A64-4A6043D2A279}"/>
                </a:ext>
              </a:extLst>
            </p:cNvPr>
            <p:cNvGrpSpPr/>
            <p:nvPr/>
          </p:nvGrpSpPr>
          <p:grpSpPr>
            <a:xfrm>
              <a:off x="1275510" y="6224570"/>
              <a:ext cx="508602" cy="151498"/>
              <a:chOff x="551886" y="4945335"/>
              <a:chExt cx="508602" cy="151498"/>
            </a:xfrm>
          </p:grpSpPr>
          <p:sp>
            <p:nvSpPr>
              <p:cNvPr id="70" name="Rectangle 69">
                <a:extLst>
                  <a:ext uri="{FF2B5EF4-FFF2-40B4-BE49-F238E27FC236}">
                    <a16:creationId xmlns:a16="http://schemas.microsoft.com/office/drawing/2014/main" id="{A3C50B80-9281-483D-8098-43A7A51D75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1F7C683A-1CA3-4C96-B919-E1DF3033E6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906D46DB-CA1A-4953-8CCF-7AB49E45C9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75A1F9F-F15D-4646-9DCC-58BD186C72AC}"/>
                </a:ext>
              </a:extLst>
            </p:cNvPr>
            <p:cNvGrpSpPr/>
            <p:nvPr/>
          </p:nvGrpSpPr>
          <p:grpSpPr>
            <a:xfrm>
              <a:off x="1275510" y="6376964"/>
              <a:ext cx="508602" cy="151498"/>
              <a:chOff x="551886" y="4945335"/>
              <a:chExt cx="508602" cy="151498"/>
            </a:xfrm>
          </p:grpSpPr>
          <p:sp>
            <p:nvSpPr>
              <p:cNvPr id="67" name="Rectangle 66">
                <a:extLst>
                  <a:ext uri="{FF2B5EF4-FFF2-40B4-BE49-F238E27FC236}">
                    <a16:creationId xmlns:a16="http://schemas.microsoft.com/office/drawing/2014/main" id="{E07AF774-FE24-4B27-8614-3EBDEF77EBD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8" name="Oval 67">
                <a:extLst>
                  <a:ext uri="{FF2B5EF4-FFF2-40B4-BE49-F238E27FC236}">
                    <a16:creationId xmlns:a16="http://schemas.microsoft.com/office/drawing/2014/main" id="{4C9EDBDE-5F87-41B6-9D46-BC071EF2CEC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9" name="Straight Connector 68">
                <a:extLst>
                  <a:ext uri="{FF2B5EF4-FFF2-40B4-BE49-F238E27FC236}">
                    <a16:creationId xmlns:a16="http://schemas.microsoft.com/office/drawing/2014/main" id="{F564E132-1912-4BA1-AA2B-366AB3CCE34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2CF575D-D61E-4FBE-A8DC-549BDA6E77CE}"/>
                </a:ext>
              </a:extLst>
            </p:cNvPr>
            <p:cNvGrpSpPr/>
            <p:nvPr/>
          </p:nvGrpSpPr>
          <p:grpSpPr>
            <a:xfrm>
              <a:off x="1275510" y="6072184"/>
              <a:ext cx="508602" cy="151498"/>
              <a:chOff x="551886" y="4945335"/>
              <a:chExt cx="508602" cy="151498"/>
            </a:xfrm>
          </p:grpSpPr>
          <p:sp>
            <p:nvSpPr>
              <p:cNvPr id="64" name="Rectangle 63">
                <a:extLst>
                  <a:ext uri="{FF2B5EF4-FFF2-40B4-BE49-F238E27FC236}">
                    <a16:creationId xmlns:a16="http://schemas.microsoft.com/office/drawing/2014/main" id="{0AF7533F-9650-4FFC-B54C-36F7CBFB9E5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5" name="Oval 64">
                <a:extLst>
                  <a:ext uri="{FF2B5EF4-FFF2-40B4-BE49-F238E27FC236}">
                    <a16:creationId xmlns:a16="http://schemas.microsoft.com/office/drawing/2014/main" id="{74E582B3-8B95-4C4F-A8FB-A6EBE7776A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3B15422F-1F09-4C3D-9304-4BDDE01E86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DC8D009B-8662-4CD5-BA23-63BE58F93962}"/>
              </a:ext>
            </a:extLst>
          </p:cNvPr>
          <p:cNvGrpSpPr/>
          <p:nvPr/>
        </p:nvGrpSpPr>
        <p:grpSpPr>
          <a:xfrm>
            <a:off x="10068572" y="2208455"/>
            <a:ext cx="402639" cy="361217"/>
            <a:chOff x="1275510" y="6072184"/>
            <a:chExt cx="508602" cy="456278"/>
          </a:xfrm>
        </p:grpSpPr>
        <p:grpSp>
          <p:nvGrpSpPr>
            <p:cNvPr id="74" name="Group 73">
              <a:extLst>
                <a:ext uri="{FF2B5EF4-FFF2-40B4-BE49-F238E27FC236}">
                  <a16:creationId xmlns:a16="http://schemas.microsoft.com/office/drawing/2014/main" id="{745E2622-CC71-4379-9C80-BFD35B78F1D8}"/>
                </a:ext>
              </a:extLst>
            </p:cNvPr>
            <p:cNvGrpSpPr/>
            <p:nvPr/>
          </p:nvGrpSpPr>
          <p:grpSpPr>
            <a:xfrm>
              <a:off x="1275510" y="6224570"/>
              <a:ext cx="508602" cy="151498"/>
              <a:chOff x="551886" y="4945335"/>
              <a:chExt cx="508602" cy="151498"/>
            </a:xfrm>
          </p:grpSpPr>
          <p:sp>
            <p:nvSpPr>
              <p:cNvPr id="83" name="Rectangle 82">
                <a:extLst>
                  <a:ext uri="{FF2B5EF4-FFF2-40B4-BE49-F238E27FC236}">
                    <a16:creationId xmlns:a16="http://schemas.microsoft.com/office/drawing/2014/main" id="{E5D9128D-D7C6-40A5-98DD-B4C2B267607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BD6EC1C1-1955-4F0D-8130-A138DC9206B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3733BCE-4F23-4619-AEB2-08A1B4554A6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5FED26F-9724-4D78-9F54-08D25F41B6ED}"/>
                </a:ext>
              </a:extLst>
            </p:cNvPr>
            <p:cNvGrpSpPr/>
            <p:nvPr/>
          </p:nvGrpSpPr>
          <p:grpSpPr>
            <a:xfrm>
              <a:off x="1275510" y="6376964"/>
              <a:ext cx="508602" cy="151498"/>
              <a:chOff x="551886" y="4945335"/>
              <a:chExt cx="508602" cy="151498"/>
            </a:xfrm>
          </p:grpSpPr>
          <p:sp>
            <p:nvSpPr>
              <p:cNvPr id="80" name="Rectangle 79">
                <a:extLst>
                  <a:ext uri="{FF2B5EF4-FFF2-40B4-BE49-F238E27FC236}">
                    <a16:creationId xmlns:a16="http://schemas.microsoft.com/office/drawing/2014/main" id="{D96BE44E-DDF6-44E1-BB08-5DDEF5D50D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92F4285A-0D31-4BD8-970C-B48692D836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1FBC101D-C260-446F-9236-C4DC82E55E5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1B0EBA8-1DCF-430D-9C7D-47DF51B4F75F}"/>
                </a:ext>
              </a:extLst>
            </p:cNvPr>
            <p:cNvGrpSpPr/>
            <p:nvPr/>
          </p:nvGrpSpPr>
          <p:grpSpPr>
            <a:xfrm>
              <a:off x="1275510" y="6072184"/>
              <a:ext cx="508602" cy="151498"/>
              <a:chOff x="551886" y="4945335"/>
              <a:chExt cx="508602" cy="151498"/>
            </a:xfrm>
          </p:grpSpPr>
          <p:sp>
            <p:nvSpPr>
              <p:cNvPr id="77" name="Rectangle 76">
                <a:extLst>
                  <a:ext uri="{FF2B5EF4-FFF2-40B4-BE49-F238E27FC236}">
                    <a16:creationId xmlns:a16="http://schemas.microsoft.com/office/drawing/2014/main" id="{C7DBDD9B-EEC7-40CD-BF41-B69FC165760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8" name="Oval 77">
                <a:extLst>
                  <a:ext uri="{FF2B5EF4-FFF2-40B4-BE49-F238E27FC236}">
                    <a16:creationId xmlns:a16="http://schemas.microsoft.com/office/drawing/2014/main" id="{A8B7661A-8F92-4CD4-B92A-3D313A21940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08C02577-DFBC-467C-B3FC-F8D2D28CEB0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A52BDD60-CB60-4722-BF07-970022F091EC}"/>
              </a:ext>
            </a:extLst>
          </p:cNvPr>
          <p:cNvGrpSpPr/>
          <p:nvPr/>
        </p:nvGrpSpPr>
        <p:grpSpPr>
          <a:xfrm>
            <a:off x="7110192" y="3221771"/>
            <a:ext cx="549222" cy="424360"/>
            <a:chOff x="7203621" y="2226683"/>
            <a:chExt cx="482317" cy="372664"/>
          </a:xfrm>
        </p:grpSpPr>
        <p:grpSp>
          <p:nvGrpSpPr>
            <p:cNvPr id="87" name="Group 86">
              <a:extLst>
                <a:ext uri="{FF2B5EF4-FFF2-40B4-BE49-F238E27FC236}">
                  <a16:creationId xmlns:a16="http://schemas.microsoft.com/office/drawing/2014/main" id="{363B6453-B08D-4C4D-9434-A49402BE4368}"/>
                </a:ext>
              </a:extLst>
            </p:cNvPr>
            <p:cNvGrpSpPr/>
            <p:nvPr/>
          </p:nvGrpSpPr>
          <p:grpSpPr>
            <a:xfrm>
              <a:off x="7203621" y="2226683"/>
              <a:ext cx="482317" cy="372664"/>
              <a:chOff x="2107244" y="1575258"/>
              <a:chExt cx="310993" cy="343365"/>
            </a:xfrm>
            <a:noFill/>
          </p:grpSpPr>
          <p:sp>
            <p:nvSpPr>
              <p:cNvPr id="92" name="Rectangle 9">
                <a:extLst>
                  <a:ext uri="{FF2B5EF4-FFF2-40B4-BE49-F238E27FC236}">
                    <a16:creationId xmlns:a16="http://schemas.microsoft.com/office/drawing/2014/main" id="{54A08F8D-0E33-4487-A1AB-6355B76DB95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3" name="Line 10">
                <a:extLst>
                  <a:ext uri="{FF2B5EF4-FFF2-40B4-BE49-F238E27FC236}">
                    <a16:creationId xmlns:a16="http://schemas.microsoft.com/office/drawing/2014/main" id="{577ADE73-6C76-4C77-8AF6-299C46B90CF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8" name="Group 87">
              <a:extLst>
                <a:ext uri="{FF2B5EF4-FFF2-40B4-BE49-F238E27FC236}">
                  <a16:creationId xmlns:a16="http://schemas.microsoft.com/office/drawing/2014/main" id="{107A7790-9335-4A10-AEFE-C39D42175E46}"/>
                </a:ext>
              </a:extLst>
            </p:cNvPr>
            <p:cNvGrpSpPr/>
            <p:nvPr/>
          </p:nvGrpSpPr>
          <p:grpSpPr>
            <a:xfrm>
              <a:off x="7543900" y="2252646"/>
              <a:ext cx="103855" cy="25964"/>
              <a:chOff x="2287367" y="1599181"/>
              <a:chExt cx="95690" cy="23923"/>
            </a:xfrm>
            <a:noFill/>
          </p:grpSpPr>
          <p:sp>
            <p:nvSpPr>
              <p:cNvPr id="89" name="Oval 11">
                <a:extLst>
                  <a:ext uri="{FF2B5EF4-FFF2-40B4-BE49-F238E27FC236}">
                    <a16:creationId xmlns:a16="http://schemas.microsoft.com/office/drawing/2014/main" id="{7AC058F7-A6B8-4A16-9BFA-C7A9B07FD1F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0" name="Oval 12">
                <a:extLst>
                  <a:ext uri="{FF2B5EF4-FFF2-40B4-BE49-F238E27FC236}">
                    <a16:creationId xmlns:a16="http://schemas.microsoft.com/office/drawing/2014/main" id="{296E7E5A-FE1E-42EC-8356-1ED1EA6CCC4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Oval 13">
                <a:extLst>
                  <a:ext uri="{FF2B5EF4-FFF2-40B4-BE49-F238E27FC236}">
                    <a16:creationId xmlns:a16="http://schemas.microsoft.com/office/drawing/2014/main" id="{17E319CE-FABF-4BA4-A758-68E17686A80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3" name="Group 102">
            <a:extLst>
              <a:ext uri="{FF2B5EF4-FFF2-40B4-BE49-F238E27FC236}">
                <a16:creationId xmlns:a16="http://schemas.microsoft.com/office/drawing/2014/main" id="{50C79D16-DBC3-44CE-B450-7AC8973672DF}"/>
              </a:ext>
            </a:extLst>
          </p:cNvPr>
          <p:cNvGrpSpPr/>
          <p:nvPr/>
        </p:nvGrpSpPr>
        <p:grpSpPr>
          <a:xfrm>
            <a:off x="9255295" y="2540266"/>
            <a:ext cx="774811" cy="1769461"/>
            <a:chOff x="9263121" y="2535599"/>
            <a:chExt cx="774811" cy="1769461"/>
          </a:xfrm>
        </p:grpSpPr>
        <p:cxnSp>
          <p:nvCxnSpPr>
            <p:cNvPr id="104" name="Straight Arrow Connector 103">
              <a:extLst>
                <a:ext uri="{FF2B5EF4-FFF2-40B4-BE49-F238E27FC236}">
                  <a16:creationId xmlns:a16="http://schemas.microsoft.com/office/drawing/2014/main" id="{D03D46CD-6160-428B-A354-2A04C870ED2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Arrow Connector 104">
              <a:extLst>
                <a:ext uri="{FF2B5EF4-FFF2-40B4-BE49-F238E27FC236}">
                  <a16:creationId xmlns:a16="http://schemas.microsoft.com/office/drawing/2014/main" id="{7075AE90-0839-4B3C-AF0B-2EBA27BAB488}"/>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a:extLst>
                <a:ext uri="{FF2B5EF4-FFF2-40B4-BE49-F238E27FC236}">
                  <a16:creationId xmlns:a16="http://schemas.microsoft.com/office/drawing/2014/main" id="{B027C6DE-7079-4607-BD65-2C1E6029FDBB}"/>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085655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100"/>
            <a:ext cx="10515600" cy="1325563"/>
          </a:xfrm>
        </p:spPr>
        <p:txBody>
          <a:bodyPr/>
          <a:lstStyle/>
          <a:p>
            <a:r>
              <a:rPr lang="en-US" dirty="0"/>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366663"/>
            <a:ext cx="11220919" cy="4155832"/>
          </a:xfrm>
        </p:spPr>
        <p:txBody>
          <a:bodyPr>
            <a:normAutofit/>
          </a:bodyPr>
          <a:lstStyle/>
          <a:p>
            <a:r>
              <a:rPr lang="en-US" sz="1800" dirty="0" err="1"/>
              <a:t>IQueryable</a:t>
            </a:r>
            <a:r>
              <a:rPr lang="en-US" sz="1800" dirty="0"/>
              <a:t>&lt;</a:t>
            </a:r>
            <a:r>
              <a:rPr lang="en-US" sz="1800" dirty="0" err="1"/>
              <a:t>DeviceReading</a:t>
            </a:r>
            <a:r>
              <a:rPr lang="en-US" sz="1800" dirty="0"/>
              <a:t>&gt; </a:t>
            </a:r>
            <a:r>
              <a:rPr lang="en-US" sz="1800" dirty="0" err="1"/>
              <a:t>crossPartitionQuery</a:t>
            </a:r>
            <a:r>
              <a:rPr lang="en-US" sz="1800" dirty="0"/>
              <a:t> = </a:t>
            </a:r>
            <a:r>
              <a:rPr lang="en-US" sz="1800" dirty="0" err="1"/>
              <a:t>client.CreateDocumentQuery</a:t>
            </a:r>
            <a:r>
              <a:rPr lang="en-US" sz="1800" dirty="0"/>
              <a:t>&lt;</a:t>
            </a:r>
            <a:r>
              <a:rPr lang="en-US" sz="1800" dirty="0" err="1"/>
              <a:t>DeviceReading</a:t>
            </a:r>
            <a:r>
              <a:rPr lang="en-US" sz="1800" dirty="0"/>
              <a:t>&gt;(</a:t>
            </a:r>
          </a:p>
          <a:p>
            <a:pPr lvl="1"/>
            <a:r>
              <a:rPr lang="en-US" sz="1800" dirty="0" err="1"/>
              <a:t>UriFactory.CreateDocumentCollectionUri</a:t>
            </a:r>
            <a:r>
              <a:rPr lang="en-US" sz="1800" dirty="0"/>
              <a:t>("</a:t>
            </a:r>
            <a:r>
              <a:rPr lang="en-US" sz="1800" dirty="0" err="1"/>
              <a:t>db</a:t>
            </a:r>
            <a:r>
              <a:rPr lang="en-US" sz="1800" dirty="0"/>
              <a:t>", "</a:t>
            </a:r>
            <a:r>
              <a:rPr lang="en-US" sz="1800" dirty="0" err="1"/>
              <a:t>coll</a:t>
            </a:r>
            <a:r>
              <a:rPr lang="en-US" sz="1800" dirty="0"/>
              <a:t>"), </a:t>
            </a:r>
          </a:p>
          <a:p>
            <a:pPr lvl="1"/>
            <a:r>
              <a:rPr lang="en-US" sz="1800" dirty="0"/>
              <a:t>new </a:t>
            </a:r>
            <a:r>
              <a:rPr lang="en-US" sz="1800" dirty="0" err="1"/>
              <a:t>FeedOptions</a:t>
            </a:r>
            <a:r>
              <a:rPr lang="en-US" sz="1800" dirty="0"/>
              <a:t> { </a:t>
            </a:r>
          </a:p>
          <a:p>
            <a:pPr lvl="1"/>
            <a:r>
              <a:rPr lang="en-US" sz="1800" dirty="0"/>
              <a:t>	</a:t>
            </a:r>
            <a:r>
              <a:rPr lang="en-US" sz="1800" dirty="0" err="1"/>
              <a:t>EnableCrossPartitionQuery</a:t>
            </a:r>
            <a:r>
              <a:rPr lang="en-US" sz="1800" dirty="0"/>
              <a:t> = true, </a:t>
            </a:r>
          </a:p>
          <a:p>
            <a:pPr lvl="1"/>
            <a:r>
              <a:rPr lang="en-US" sz="1800" dirty="0"/>
              <a:t>	</a:t>
            </a:r>
            <a:r>
              <a:rPr lang="en-US" sz="1800" dirty="0" err="1"/>
              <a:t>MaxDegreeOfParallelism</a:t>
            </a:r>
            <a:r>
              <a:rPr lang="en-US" sz="1800" dirty="0"/>
              <a:t> = 10, </a:t>
            </a:r>
          </a:p>
          <a:p>
            <a:pPr lvl="1"/>
            <a:r>
              <a:rPr lang="en-US" sz="1800" dirty="0"/>
              <a:t>	</a:t>
            </a:r>
            <a:r>
              <a:rPr lang="en-US" sz="1800" dirty="0" err="1"/>
              <a:t>MaxBufferedItemCount</a:t>
            </a:r>
            <a:r>
              <a:rPr lang="en-US" sz="1800" dirty="0"/>
              <a:t> = 100</a:t>
            </a:r>
          </a:p>
          <a:p>
            <a:pPr lvl="1"/>
            <a:r>
              <a:rPr lang="en-US" sz="1800" dirty="0"/>
              <a:t>})</a:t>
            </a:r>
          </a:p>
          <a:p>
            <a:pPr lvl="1"/>
            <a:r>
              <a:rPr lang="en-US" sz="1800" dirty="0"/>
              <a:t>.Where(m =&gt; </a:t>
            </a:r>
            <a:r>
              <a:rPr lang="en-US" sz="1800" dirty="0" err="1"/>
              <a:t>m.MetricType</a:t>
            </a:r>
            <a:r>
              <a:rPr lang="en-US" sz="1800" dirty="0"/>
              <a:t> == "Temperature" &amp;&amp; </a:t>
            </a:r>
            <a:r>
              <a:rPr lang="en-US" sz="1800" dirty="0" err="1"/>
              <a:t>m.MetricValue</a:t>
            </a:r>
            <a:r>
              <a:rPr lang="en-US" sz="1800" dirty="0"/>
              <a:t> &gt; 100)</a:t>
            </a:r>
          </a:p>
          <a:p>
            <a:pPr lvl="1"/>
            <a:r>
              <a:rPr lang="en-US" sz="1800" dirty="0"/>
              <a:t>.</a:t>
            </a:r>
            <a:r>
              <a:rPr lang="en-US" sz="1800" dirty="0" err="1"/>
              <a:t>OrderBy</a:t>
            </a:r>
            <a:r>
              <a:rPr lang="en-US" sz="1800" dirty="0"/>
              <a:t>(m =&gt; </a:t>
            </a:r>
            <a:r>
              <a:rPr lang="en-US" sz="1800" dirty="0" err="1"/>
              <a:t>m.MetricValue</a:t>
            </a:r>
            <a:r>
              <a:rPr lang="en-US" sz="1800" dirty="0"/>
              <a:t>);</a:t>
            </a:r>
          </a:p>
        </p:txBody>
      </p:sp>
      <p:grpSp>
        <p:nvGrpSpPr>
          <p:cNvPr id="10" name="Group 9">
            <a:extLst>
              <a:ext uri="{FF2B5EF4-FFF2-40B4-BE49-F238E27FC236}">
                <a16:creationId xmlns:a16="http://schemas.microsoft.com/office/drawing/2014/main" id="{FE46647F-AD78-44B9-87DC-B08D24DFBDE6}"/>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F4DD8F83-8E8A-48BC-9987-49B8B121D105}"/>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A802D500-A210-4A6C-B5D6-B7C03FDBF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0067902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134619" y="1366663"/>
            <a:ext cx="11922761" cy="3903169"/>
          </a:xfrm>
        </p:spPr>
        <p:txBody>
          <a:bodyPr>
            <a:noAutofit/>
          </a:bodyPr>
          <a:lstStyle/>
          <a:p>
            <a:r>
              <a:rPr lang="en-US" sz="1800" dirty="0"/>
              <a:t>var </a:t>
            </a:r>
            <a:r>
              <a:rPr lang="en-US" sz="1800" dirty="0" err="1"/>
              <a:t>querySpec</a:t>
            </a:r>
            <a:r>
              <a:rPr lang="en-US" sz="1800" dirty="0"/>
              <a:t> = {</a:t>
            </a:r>
          </a:p>
          <a:p>
            <a:r>
              <a:rPr lang="en-US" sz="1800" dirty="0"/>
              <a:t>	query: 'SELECT * FROM container c’</a:t>
            </a:r>
          </a:p>
          <a:p>
            <a:r>
              <a:rPr lang="en-US" sz="1800" dirty="0"/>
              <a:t>};</a:t>
            </a:r>
          </a:p>
          <a:p>
            <a:endParaRPr lang="en-US" sz="1800" dirty="0"/>
          </a:p>
          <a:p>
            <a:r>
              <a:rPr lang="en-US" sz="1800" dirty="0"/>
              <a:t>var </a:t>
            </a:r>
            <a:r>
              <a:rPr lang="en-US" sz="1800" dirty="0" err="1"/>
              <a:t>feedOptions</a:t>
            </a:r>
            <a:r>
              <a:rPr lang="en-US" sz="1800" dirty="0"/>
              <a:t> = {</a:t>
            </a:r>
          </a:p>
          <a:p>
            <a:r>
              <a:rPr lang="en-US" sz="1800" dirty="0"/>
              <a:t>	</a:t>
            </a:r>
            <a:r>
              <a:rPr lang="en-US" sz="1800" dirty="0" err="1"/>
              <a:t>enableCrossPartitionQuery</a:t>
            </a:r>
            <a:r>
              <a:rPr lang="en-US" sz="1800" dirty="0"/>
              <a:t> = true</a:t>
            </a:r>
          </a:p>
          <a:p>
            <a:r>
              <a:rPr lang="en-US" sz="1800" dirty="0"/>
              <a:t>	</a:t>
            </a:r>
            <a:r>
              <a:rPr lang="en-US" sz="1800" dirty="0" err="1"/>
              <a:t>maxDegreeOfParallelism</a:t>
            </a:r>
            <a:r>
              <a:rPr lang="en-US" sz="1800" dirty="0"/>
              <a:t> = 10</a:t>
            </a:r>
          </a:p>
          <a:p>
            <a:r>
              <a:rPr lang="en-US" sz="1800" dirty="0"/>
              <a:t>};</a:t>
            </a:r>
          </a:p>
          <a:p>
            <a:endParaRPr lang="en-US" sz="1800" dirty="0"/>
          </a:p>
          <a:p>
            <a:r>
              <a:rPr lang="en-US" sz="1800" dirty="0" err="1"/>
              <a:t>client.queryDocuments</a:t>
            </a:r>
            <a:r>
              <a:rPr lang="en-US" sz="1800" dirty="0"/>
              <a:t>(</a:t>
            </a:r>
            <a:r>
              <a:rPr lang="en-US" sz="1800" dirty="0" err="1"/>
              <a:t>collectionLink</a:t>
            </a:r>
            <a:r>
              <a:rPr lang="en-US" sz="1800" dirty="0"/>
              <a:t>, </a:t>
            </a:r>
            <a:r>
              <a:rPr lang="en-US" sz="1800" dirty="0" err="1"/>
              <a:t>querySpec</a:t>
            </a:r>
            <a:r>
              <a:rPr lang="en-US" sz="1800" dirty="0"/>
              <a:t>, </a:t>
            </a:r>
            <a:r>
              <a:rPr lang="en-US" sz="1800" dirty="0" err="1"/>
              <a:t>feedOptions</a:t>
            </a:r>
            <a:r>
              <a:rPr lang="en-US" sz="1800" dirty="0"/>
              <a:t>)</a:t>
            </a:r>
          </a:p>
          <a:p>
            <a:r>
              <a:rPr lang="en-US" sz="1800" dirty="0"/>
              <a:t>	.</a:t>
            </a:r>
            <a:r>
              <a:rPr lang="en-US" sz="1800" dirty="0" err="1"/>
              <a:t>toArray</a:t>
            </a:r>
            <a:r>
              <a:rPr lang="en-US" sz="1800" dirty="0"/>
              <a:t>(function (err, results) {</a:t>
            </a:r>
          </a:p>
          <a:p>
            <a:r>
              <a:rPr lang="en-US" sz="1800" dirty="0"/>
              <a:t>	}</a:t>
            </a:r>
          </a:p>
        </p:txBody>
      </p:sp>
      <p:pic>
        <p:nvPicPr>
          <p:cNvPr id="1026" name="Picture 2">
            <a:extLst>
              <a:ext uri="{FF2B5EF4-FFF2-40B4-BE49-F238E27FC236}">
                <a16:creationId xmlns:a16="http://schemas.microsoft.com/office/drawing/2014/main" id="{BA7C0772-3A73-4164-9616-DE491AA440B0}"/>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26B02BF-40E6-4F8C-8D29-0AD5C24A8A00}"/>
              </a:ext>
            </a:extLst>
          </p:cNvPr>
          <p:cNvSpPr>
            <a:spLocks noGrp="1"/>
          </p:cNvSpPr>
          <p:nvPr>
            <p:ph type="title"/>
          </p:nvPr>
        </p:nvSpPr>
        <p:spPr>
          <a:xfrm>
            <a:off x="838200" y="41100"/>
            <a:ext cx="10515600" cy="1325563"/>
          </a:xfrm>
        </p:spPr>
        <p:txBody>
          <a:bodyPr/>
          <a:lstStyle/>
          <a:p>
            <a:r>
              <a:rPr lang="en-US" dirty="0"/>
              <a:t>Cross-Partition SDK Example</a:t>
            </a:r>
          </a:p>
        </p:txBody>
      </p:sp>
    </p:spTree>
    <p:extLst>
      <p:ext uri="{BB962C8B-B14F-4D97-AF65-F5344CB8AC3E}">
        <p14:creationId xmlns:p14="http://schemas.microsoft.com/office/powerpoint/2010/main" val="12855366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D00AE-245B-4967-AF91-8AD064BF0135}"/>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noAutofit/>
          </a:bodyPr>
          <a:lstStyle/>
          <a:p>
            <a:r>
              <a:rPr lang="en-US" sz="2800" dirty="0" err="1"/>
              <a:t>FeedOptions</a:t>
            </a:r>
            <a:r>
              <a:rPr lang="en-US" sz="2800" dirty="0"/>
              <a:t> options = new </a:t>
            </a:r>
            <a:r>
              <a:rPr lang="en-US" sz="2800" dirty="0" err="1"/>
              <a:t>FeedOptions</a:t>
            </a:r>
            <a:r>
              <a:rPr lang="en-US" sz="2800" dirty="0"/>
              <a:t>();</a:t>
            </a:r>
          </a:p>
          <a:p>
            <a:r>
              <a:rPr lang="en-US" sz="2800" dirty="0" err="1"/>
              <a:t>options.setEnableCrossPartitionQuery</a:t>
            </a:r>
            <a:r>
              <a:rPr lang="en-US" sz="2800" dirty="0"/>
              <a:t>(true);</a:t>
            </a:r>
          </a:p>
          <a:p>
            <a:endParaRPr lang="en-US" sz="2800" dirty="0"/>
          </a:p>
          <a:p>
            <a:r>
              <a:rPr lang="en-US" sz="2800" dirty="0"/>
              <a:t>Iterator&lt;Document&gt; it = </a:t>
            </a:r>
            <a:r>
              <a:rPr lang="en-US" sz="2800" dirty="0" err="1"/>
              <a:t>client.queryDocuments</a:t>
            </a:r>
            <a:r>
              <a:rPr lang="en-US" sz="2800" dirty="0"/>
              <a:t>(</a:t>
            </a:r>
          </a:p>
          <a:p>
            <a:r>
              <a:rPr lang="en-US" sz="2800" dirty="0"/>
              <a:t>    </a:t>
            </a:r>
            <a:r>
              <a:rPr lang="en-US" sz="2800" dirty="0" err="1"/>
              <a:t>collectionLink</a:t>
            </a:r>
            <a:r>
              <a:rPr lang="en-US" sz="2800" dirty="0"/>
              <a:t>, </a:t>
            </a:r>
          </a:p>
          <a:p>
            <a:r>
              <a:rPr lang="en-US" sz="2800" dirty="0"/>
              <a:t>    "SELECT * from r", </a:t>
            </a:r>
          </a:p>
          <a:p>
            <a:r>
              <a:rPr lang="en-US" sz="2800" dirty="0"/>
              <a:t>    options</a:t>
            </a:r>
          </a:p>
          <a:p>
            <a:r>
              <a:rPr lang="en-US" sz="2800" dirty="0"/>
              <a:t>).</a:t>
            </a:r>
            <a:r>
              <a:rPr lang="en-US" sz="2800" dirty="0" err="1"/>
              <a:t>getQueryIterator</a:t>
            </a:r>
            <a:r>
              <a:rPr lang="en-US" sz="2800" dirty="0"/>
              <a:t>();</a:t>
            </a:r>
          </a:p>
        </p:txBody>
      </p:sp>
      <p:sp>
        <p:nvSpPr>
          <p:cNvPr id="7" name="Title 1">
            <a:extLst>
              <a:ext uri="{FF2B5EF4-FFF2-40B4-BE49-F238E27FC236}">
                <a16:creationId xmlns:a16="http://schemas.microsoft.com/office/drawing/2014/main" id="{8FCE1E1D-F928-4AA9-A77E-2511730CDAEF}"/>
              </a:ext>
            </a:extLst>
          </p:cNvPr>
          <p:cNvSpPr>
            <a:spLocks noGrp="1"/>
          </p:cNvSpPr>
          <p:nvPr>
            <p:ph type="title"/>
          </p:nvPr>
        </p:nvSpPr>
        <p:spPr>
          <a:xfrm>
            <a:off x="0" y="0"/>
            <a:ext cx="11353800" cy="1325563"/>
          </a:xfrm>
        </p:spPr>
        <p:txBody>
          <a:bodyPr>
            <a:normAutofit/>
          </a:bodyPr>
          <a:lstStyle/>
          <a:p>
            <a:r>
              <a:rPr lang="en-US" sz="4000" dirty="0">
                <a:latin typeface="Arial" panose="020B0604020202020204" pitchFamily="34" charset="0"/>
                <a:cs typeface="Arial" panose="020B0604020202020204" pitchFamily="34" charset="0"/>
              </a:rPr>
              <a:t>Cross-Partition SDK Example</a:t>
            </a:r>
          </a:p>
        </p:txBody>
      </p:sp>
    </p:spTree>
    <p:extLst>
      <p:ext uri="{BB962C8B-B14F-4D97-AF65-F5344CB8AC3E}">
        <p14:creationId xmlns:p14="http://schemas.microsoft.com/office/powerpoint/2010/main" val="317216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F07E-E68E-4598-9DDD-6F8ADF0928A3}"/>
              </a:ext>
            </a:extLst>
          </p:cNvPr>
          <p:cNvSpPr>
            <a:spLocks noGrp="1"/>
          </p:cNvSpPr>
          <p:nvPr>
            <p:ph type="title"/>
          </p:nvPr>
        </p:nvSpPr>
        <p:spPr/>
        <p:txBody>
          <a:bodyPr/>
          <a:lstStyle/>
          <a:p>
            <a:r>
              <a:rPr lang="en-US"/>
              <a:t>Cross-Partition Query</a:t>
            </a:r>
          </a:p>
        </p:txBody>
      </p:sp>
    </p:spTree>
    <p:extLst>
      <p:ext uri="{BB962C8B-B14F-4D97-AF65-F5344CB8AC3E}">
        <p14:creationId xmlns:p14="http://schemas.microsoft.com/office/powerpoint/2010/main" val="35323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950825"/>
          </a:xfrm>
        </p:spPr>
        <p:txBody>
          <a:bodyPr/>
          <a:lstStyle/>
          <a:p>
            <a:pPr lvl="0"/>
            <a:r>
              <a:rPr lang="en-US" sz="1600" dirty="0">
                <a:solidFill>
                  <a:schemeClr val="tx1"/>
                </a:solidFill>
              </a:rPr>
              <a:t>Querying Across Partitions Is Not Always A Bad Thing</a:t>
            </a:r>
          </a:p>
          <a:p>
            <a:pPr lvl="0"/>
            <a:endParaRPr lang="en-US" b="0" dirty="0">
              <a:solidFill>
                <a:schemeClr val="tx1"/>
              </a:solidFill>
            </a:endParaRPr>
          </a:p>
          <a:p>
            <a:r>
              <a:rPr lang="en-US" sz="1600" b="0" dirty="0">
                <a:solidFill>
                  <a:schemeClr val="tx1"/>
                </a:solidFill>
              </a:rPr>
              <a:t>If you have </a:t>
            </a:r>
            <a:r>
              <a:rPr lang="en-US" sz="1600" dirty="0">
                <a:solidFill>
                  <a:schemeClr val="tx1"/>
                </a:solidFill>
              </a:rPr>
              <a:t>relevant data to return</a:t>
            </a:r>
            <a:r>
              <a:rPr lang="en-US" sz="1600" b="0" dirty="0">
                <a:solidFill>
                  <a:schemeClr val="tx1"/>
                </a:solidFill>
              </a:rPr>
              <a:t>, creating a cross-partition query is a perfectly acceptable workload with a predictable throughput. </a:t>
            </a:r>
          </a:p>
          <a:p>
            <a:endParaRPr lang="en-US" sz="1600" b="0" dirty="0">
              <a:solidFill>
                <a:schemeClr val="tx1"/>
              </a:solidFill>
            </a:endParaRPr>
          </a:p>
          <a:p>
            <a:r>
              <a:rPr lang="en-US" sz="1600" b="0" dirty="0">
                <a:solidFill>
                  <a:schemeClr val="tx1"/>
                </a:solidFill>
              </a:rPr>
              <a:t>In an ideal situation, queries are </a:t>
            </a:r>
            <a:r>
              <a:rPr lang="en-US" sz="1600" dirty="0">
                <a:solidFill>
                  <a:schemeClr val="tx1"/>
                </a:solidFill>
              </a:rPr>
              <a:t>filtered to only include relevant partitions</a:t>
            </a:r>
            <a:r>
              <a:rPr lang="en-US" sz="1600" b="0" dirty="0">
                <a:solidFill>
                  <a:schemeClr val="tx1"/>
                </a:solidFill>
              </a:rPr>
              <a:t>.</a:t>
            </a:r>
          </a:p>
          <a:p>
            <a:pPr lvl="0"/>
            <a:endParaRPr lang="en-US" dirty="0">
              <a:solidFill>
                <a:schemeClr val="tx1"/>
              </a:solidFill>
            </a:endParaRPr>
          </a:p>
          <a:p>
            <a:r>
              <a:rPr lang="en-US" sz="1600" dirty="0">
                <a:solidFill>
                  <a:schemeClr val="tx1"/>
                </a:solidFill>
              </a:rPr>
              <a:t>Blind Query Fan-outs Can Add Up</a:t>
            </a:r>
          </a:p>
          <a:p>
            <a:endParaRPr lang="en-US" b="0" dirty="0">
              <a:solidFill>
                <a:schemeClr val="tx1"/>
              </a:solidFill>
            </a:endParaRPr>
          </a:p>
          <a:p>
            <a:r>
              <a:rPr lang="en-US" sz="1600" b="0" dirty="0">
                <a:solidFill>
                  <a:schemeClr val="tx1"/>
                </a:solidFill>
              </a:rPr>
              <a:t>You are charged </a:t>
            </a:r>
            <a:r>
              <a:rPr lang="en-US" sz="1600" dirty="0">
                <a:solidFill>
                  <a:schemeClr val="tx1"/>
                </a:solidFill>
              </a:rPr>
              <a:t>~1 RU </a:t>
            </a:r>
            <a:r>
              <a:rPr lang="en-US" sz="1600" b="0" dirty="0">
                <a:solidFill>
                  <a:schemeClr val="tx1"/>
                </a:solidFill>
              </a:rPr>
              <a:t>for each partition that doesn’t have any relevant data.</a:t>
            </a:r>
          </a:p>
          <a:p>
            <a:endParaRPr lang="en-US" sz="1600" b="0" dirty="0">
              <a:solidFill>
                <a:schemeClr val="tx1"/>
              </a:solidFill>
            </a:endParaRPr>
          </a:p>
          <a:p>
            <a:r>
              <a:rPr lang="en-US" sz="1600" b="0" dirty="0">
                <a:solidFill>
                  <a:schemeClr val="tx1"/>
                </a:solidFill>
              </a:rPr>
              <a:t>Multiple fan-out queries can quickly max out RU/s for each partition</a:t>
            </a:r>
          </a:p>
        </p:txBody>
      </p:sp>
    </p:spTree>
    <p:extLst>
      <p:ext uri="{BB962C8B-B14F-4D97-AF65-F5344CB8AC3E}">
        <p14:creationId xmlns:p14="http://schemas.microsoft.com/office/powerpoint/2010/main" val="21545696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934746" cy="1723549"/>
          </a:xfrm>
        </p:spPr>
        <p:txBody>
          <a:bodyPr>
            <a:normAutofit/>
          </a:bodyPr>
          <a:lstStyle/>
          <a:p>
            <a:pPr lvl="0"/>
            <a:r>
              <a:rPr lang="en-US" sz="1600" dirty="0">
                <a:solidFill>
                  <a:schemeClr val="tx1"/>
                </a:solidFill>
              </a:rPr>
              <a:t>Concurrency And Fan-out Queries</a:t>
            </a:r>
          </a:p>
          <a:p>
            <a:r>
              <a:rPr lang="en-US" sz="1600" dirty="0">
                <a:solidFill>
                  <a:srgbClr val="505050"/>
                </a:solidFill>
              </a:rPr>
              <a:t>&gt;10,000</a:t>
            </a:r>
            <a:r>
              <a:rPr lang="en-US" sz="1600" b="0" dirty="0">
                <a:solidFill>
                  <a:srgbClr val="505050"/>
                </a:solidFill>
              </a:rPr>
              <a:t> fan-out queries in a second can leave all partitions hot</a:t>
            </a:r>
          </a:p>
          <a:p>
            <a:r>
              <a:rPr lang="en-US" sz="1600" dirty="0"/>
              <a:t>Example: </a:t>
            </a:r>
            <a:r>
              <a:rPr lang="en-US" sz="1600" b="0" dirty="0">
                <a:solidFill>
                  <a:srgbClr val="505050"/>
                </a:solidFill>
              </a:rPr>
              <a:t>Query on a vehicle database, partitioned by model name, where the query is filtering by year without </a:t>
            </a:r>
            <a:r>
              <a:rPr lang="en-US" sz="1600" dirty="0">
                <a:solidFill>
                  <a:srgbClr val="505050"/>
                </a:solidFill>
              </a:rPr>
              <a:t>filtering to only include relevant partitions</a:t>
            </a:r>
            <a:r>
              <a:rPr lang="en-US" sz="1600" b="0" dirty="0">
                <a:solidFill>
                  <a:srgbClr val="505050"/>
                </a:solidFill>
              </a:rPr>
              <a:t>.</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874" y="3558430"/>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874" y="4998949"/>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stCxn id="3" idx="2"/>
            <a:endCxn id="34" idx="0"/>
          </p:cNvCxnSpPr>
          <p:nvPr/>
        </p:nvCxnSpPr>
        <p:spPr>
          <a:xfrm>
            <a:off x="3147216" y="4047795"/>
            <a:ext cx="0" cy="95115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315815" y="4371022"/>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1" name="Speech Bubble: Rectangle with Corners Rounded 40">
            <a:extLst>
              <a:ext uri="{FF2B5EF4-FFF2-40B4-BE49-F238E27FC236}">
                <a16:creationId xmlns:a16="http://schemas.microsoft.com/office/drawing/2014/main" id="{E7AB4FF2-53AC-4A8A-857A-208741F618CA}"/>
              </a:ext>
            </a:extLst>
          </p:cNvPr>
          <p:cNvSpPr/>
          <p:nvPr/>
        </p:nvSpPr>
        <p:spPr bwMode="auto">
          <a:xfrm>
            <a:off x="8396746" y="1531329"/>
            <a:ext cx="1312143" cy="797209"/>
          </a:xfrm>
          <a:prstGeom prst="wedgeRoundRectCallou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Arial" panose="020B0604020202020204" pitchFamily="34" charset="0"/>
              </a:rPr>
              <a:t>All partitions are likely hot</a:t>
            </a:r>
          </a:p>
        </p:txBody>
      </p:sp>
      <p:grpSp>
        <p:nvGrpSpPr>
          <p:cNvPr id="106" name="Group 105">
            <a:extLst>
              <a:ext uri="{FF2B5EF4-FFF2-40B4-BE49-F238E27FC236}">
                <a16:creationId xmlns:a16="http://schemas.microsoft.com/office/drawing/2014/main" id="{D2DCDA0D-A87D-4CD1-AA48-761B9CBD05A8}"/>
              </a:ext>
            </a:extLst>
          </p:cNvPr>
          <p:cNvGrpSpPr/>
          <p:nvPr/>
        </p:nvGrpSpPr>
        <p:grpSpPr>
          <a:xfrm>
            <a:off x="6514538" y="2487978"/>
            <a:ext cx="3744037" cy="4000748"/>
            <a:chOff x="6514538" y="2487978"/>
            <a:chExt cx="3744037" cy="4000748"/>
          </a:xfrm>
        </p:grpSpPr>
        <p:sp>
          <p:nvSpPr>
            <p:cNvPr id="45" name="Rectangle 44">
              <a:extLst>
                <a:ext uri="{FF2B5EF4-FFF2-40B4-BE49-F238E27FC236}">
                  <a16:creationId xmlns:a16="http://schemas.microsoft.com/office/drawing/2014/main" id="{BC7415DC-86D4-4701-BC00-D16E202959E8}"/>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559972F2-7F29-4272-8931-997B62725673}"/>
                </a:ext>
              </a:extLst>
            </p:cNvPr>
            <p:cNvGrpSpPr>
              <a:grpSpLocks noChangeAspect="1"/>
            </p:cNvGrpSpPr>
            <p:nvPr/>
          </p:nvGrpSpPr>
          <p:grpSpPr>
            <a:xfrm>
              <a:off x="8296069" y="6051584"/>
              <a:ext cx="350654" cy="302239"/>
              <a:chOff x="9192685" y="1928657"/>
              <a:chExt cx="644698" cy="555680"/>
            </a:xfrm>
          </p:grpSpPr>
          <p:sp>
            <p:nvSpPr>
              <p:cNvPr id="47" name="Star: 4 Points 8">
                <a:extLst>
                  <a:ext uri="{FF2B5EF4-FFF2-40B4-BE49-F238E27FC236}">
                    <a16:creationId xmlns:a16="http://schemas.microsoft.com/office/drawing/2014/main" id="{B452449E-0DAF-4030-A73D-9E8224633A2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Star: 4 Points 8">
                <a:extLst>
                  <a:ext uri="{FF2B5EF4-FFF2-40B4-BE49-F238E27FC236}">
                    <a16:creationId xmlns:a16="http://schemas.microsoft.com/office/drawing/2014/main" id="{0EB86539-F483-4DAC-8FAA-8F74727249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238779C3-6E84-4291-A5B0-3DDBB0E57F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9">
                <a:extLst>
                  <a:ext uri="{FF2B5EF4-FFF2-40B4-BE49-F238E27FC236}">
                    <a16:creationId xmlns:a16="http://schemas.microsoft.com/office/drawing/2014/main" id="{0CFB6EF4-D50D-4C7C-BEEA-486D1D5A7C6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51" name="Cylinder 513">
              <a:extLst>
                <a:ext uri="{FF2B5EF4-FFF2-40B4-BE49-F238E27FC236}">
                  <a16:creationId xmlns:a16="http://schemas.microsoft.com/office/drawing/2014/main" id="{37433D90-4303-4836-807A-83F61B8EF751}"/>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17D6E443-D37C-4087-B288-53E294DCF940}"/>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3" name="Group 52">
              <a:extLst>
                <a:ext uri="{FF2B5EF4-FFF2-40B4-BE49-F238E27FC236}">
                  <a16:creationId xmlns:a16="http://schemas.microsoft.com/office/drawing/2014/main" id="{8E2ED9E6-5F23-4F47-B94F-7D611504EC3A}"/>
                </a:ext>
              </a:extLst>
            </p:cNvPr>
            <p:cNvGrpSpPr/>
            <p:nvPr/>
          </p:nvGrpSpPr>
          <p:grpSpPr>
            <a:xfrm>
              <a:off x="9467049" y="4304859"/>
              <a:ext cx="402639" cy="361217"/>
              <a:chOff x="1275510" y="6072184"/>
              <a:chExt cx="508602" cy="456278"/>
            </a:xfrm>
          </p:grpSpPr>
          <p:grpSp>
            <p:nvGrpSpPr>
              <p:cNvPr id="54" name="Group 53">
                <a:extLst>
                  <a:ext uri="{FF2B5EF4-FFF2-40B4-BE49-F238E27FC236}">
                    <a16:creationId xmlns:a16="http://schemas.microsoft.com/office/drawing/2014/main" id="{B9C2E87A-4BB2-4002-82D7-73A8A19D7D69}"/>
                  </a:ext>
                </a:extLst>
              </p:cNvPr>
              <p:cNvGrpSpPr/>
              <p:nvPr/>
            </p:nvGrpSpPr>
            <p:grpSpPr>
              <a:xfrm>
                <a:off x="1275510" y="6224570"/>
                <a:ext cx="508602" cy="151498"/>
                <a:chOff x="551886" y="4945335"/>
                <a:chExt cx="508602" cy="151498"/>
              </a:xfrm>
            </p:grpSpPr>
            <p:sp>
              <p:nvSpPr>
                <p:cNvPr id="63" name="Rectangle 62">
                  <a:extLst>
                    <a:ext uri="{FF2B5EF4-FFF2-40B4-BE49-F238E27FC236}">
                      <a16:creationId xmlns:a16="http://schemas.microsoft.com/office/drawing/2014/main" id="{D1AE8B85-44B2-4C27-B9B1-86CF05E5D6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4405C57C-DB10-43DD-873F-22EAA1A317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727E4B37-3879-4582-BA44-357C3D8AC1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9DB0F41-1F72-4372-9EED-E664B0A34EFA}"/>
                  </a:ext>
                </a:extLst>
              </p:cNvPr>
              <p:cNvGrpSpPr/>
              <p:nvPr/>
            </p:nvGrpSpPr>
            <p:grpSpPr>
              <a:xfrm>
                <a:off x="1275510" y="6376964"/>
                <a:ext cx="508602" cy="151498"/>
                <a:chOff x="551886" y="4945335"/>
                <a:chExt cx="508602" cy="151498"/>
              </a:xfrm>
            </p:grpSpPr>
            <p:sp>
              <p:nvSpPr>
                <p:cNvPr id="60" name="Rectangle 59">
                  <a:extLst>
                    <a:ext uri="{FF2B5EF4-FFF2-40B4-BE49-F238E27FC236}">
                      <a16:creationId xmlns:a16="http://schemas.microsoft.com/office/drawing/2014/main" id="{D33DBBA1-0A2A-463A-9549-6F58FCD5634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1" name="Oval 60">
                  <a:extLst>
                    <a:ext uri="{FF2B5EF4-FFF2-40B4-BE49-F238E27FC236}">
                      <a16:creationId xmlns:a16="http://schemas.microsoft.com/office/drawing/2014/main" id="{28DBC161-4BDF-40E2-9115-1854EAEC90D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2" name="Straight Connector 61">
                  <a:extLst>
                    <a:ext uri="{FF2B5EF4-FFF2-40B4-BE49-F238E27FC236}">
                      <a16:creationId xmlns:a16="http://schemas.microsoft.com/office/drawing/2014/main" id="{364CB82C-CBD0-448D-B9FE-34D4703B63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0D2356-28EF-4E45-93C9-961E7D5F5D11}"/>
                  </a:ext>
                </a:extLst>
              </p:cNvPr>
              <p:cNvGrpSpPr/>
              <p:nvPr/>
            </p:nvGrpSpPr>
            <p:grpSpPr>
              <a:xfrm>
                <a:off x="1275510" y="6072184"/>
                <a:ext cx="508602" cy="151498"/>
                <a:chOff x="551886" y="4945335"/>
                <a:chExt cx="508602" cy="151498"/>
              </a:xfrm>
            </p:grpSpPr>
            <p:sp>
              <p:nvSpPr>
                <p:cNvPr id="57" name="Rectangle 56">
                  <a:extLst>
                    <a:ext uri="{FF2B5EF4-FFF2-40B4-BE49-F238E27FC236}">
                      <a16:creationId xmlns:a16="http://schemas.microsoft.com/office/drawing/2014/main" id="{2C2A308E-A828-4C5E-B6B5-70CEE98EA7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5DE7B7DB-49CC-4B0D-A01C-4B819AE8A8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73BE39D-83B2-40E5-9697-5B291B1CCED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CA322745-E940-4FDE-BC6F-A89B9C8A9965}"/>
                </a:ext>
              </a:extLst>
            </p:cNvPr>
            <p:cNvGrpSpPr/>
            <p:nvPr/>
          </p:nvGrpSpPr>
          <p:grpSpPr>
            <a:xfrm>
              <a:off x="9463581" y="5558162"/>
              <a:ext cx="402639" cy="361217"/>
              <a:chOff x="1275510" y="6072184"/>
              <a:chExt cx="508602" cy="456278"/>
            </a:xfrm>
          </p:grpSpPr>
          <p:grpSp>
            <p:nvGrpSpPr>
              <p:cNvPr id="67" name="Group 66">
                <a:extLst>
                  <a:ext uri="{FF2B5EF4-FFF2-40B4-BE49-F238E27FC236}">
                    <a16:creationId xmlns:a16="http://schemas.microsoft.com/office/drawing/2014/main" id="{2B0F9CF4-919D-4A40-A726-004CADF8C2E0}"/>
                  </a:ext>
                </a:extLst>
              </p:cNvPr>
              <p:cNvGrpSpPr/>
              <p:nvPr/>
            </p:nvGrpSpPr>
            <p:grpSpPr>
              <a:xfrm>
                <a:off x="1275510" y="6224570"/>
                <a:ext cx="508602" cy="151498"/>
                <a:chOff x="551886" y="4945335"/>
                <a:chExt cx="508602" cy="151498"/>
              </a:xfrm>
            </p:grpSpPr>
            <p:sp>
              <p:nvSpPr>
                <p:cNvPr id="76" name="Rectangle 75">
                  <a:extLst>
                    <a:ext uri="{FF2B5EF4-FFF2-40B4-BE49-F238E27FC236}">
                      <a16:creationId xmlns:a16="http://schemas.microsoft.com/office/drawing/2014/main" id="{544C9729-F640-4B5C-B814-721AC94678B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A55F91CF-AB4D-4D49-843C-5E34CF29F7C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85C2D958-5192-4CE0-A569-41775B59F73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DFF5E3-E1E5-4B99-99DA-35EADCF55307}"/>
                  </a:ext>
                </a:extLst>
              </p:cNvPr>
              <p:cNvGrpSpPr/>
              <p:nvPr/>
            </p:nvGrpSpPr>
            <p:grpSpPr>
              <a:xfrm>
                <a:off x="1275510" y="6376964"/>
                <a:ext cx="508602" cy="151498"/>
                <a:chOff x="551886" y="4945335"/>
                <a:chExt cx="508602" cy="151498"/>
              </a:xfrm>
            </p:grpSpPr>
            <p:sp>
              <p:nvSpPr>
                <p:cNvPr id="73" name="Rectangle 72">
                  <a:extLst>
                    <a:ext uri="{FF2B5EF4-FFF2-40B4-BE49-F238E27FC236}">
                      <a16:creationId xmlns:a16="http://schemas.microsoft.com/office/drawing/2014/main" id="{F4264E87-1FC5-427A-A1AC-1A0E5A1D90E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4876ED3A-72C9-4B5D-9315-47CFC3EC4F6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1572BD67-1812-49D6-86DD-DE9610E179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78E0B17-FAD1-4F15-A9B9-7177B8063B5A}"/>
                  </a:ext>
                </a:extLst>
              </p:cNvPr>
              <p:cNvGrpSpPr/>
              <p:nvPr/>
            </p:nvGrpSpPr>
            <p:grpSpPr>
              <a:xfrm>
                <a:off x="1275510" y="6072184"/>
                <a:ext cx="508602" cy="151498"/>
                <a:chOff x="551886" y="4945335"/>
                <a:chExt cx="508602" cy="151498"/>
              </a:xfrm>
            </p:grpSpPr>
            <p:sp>
              <p:nvSpPr>
                <p:cNvPr id="70" name="Rectangle 69">
                  <a:extLst>
                    <a:ext uri="{FF2B5EF4-FFF2-40B4-BE49-F238E27FC236}">
                      <a16:creationId xmlns:a16="http://schemas.microsoft.com/office/drawing/2014/main" id="{F7D4CD9F-9686-4385-98A6-4E1559FD9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5B761CAC-EB25-4DFE-9F6B-843B801CAE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E70CEBE9-45C7-4F3E-8DEF-0A80A95CC6C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812990C3-ED56-46EA-A6EC-9929C03AE3C7}"/>
                </a:ext>
              </a:extLst>
            </p:cNvPr>
            <p:cNvGrpSpPr/>
            <p:nvPr/>
          </p:nvGrpSpPr>
          <p:grpSpPr>
            <a:xfrm>
              <a:off x="9472918" y="3138070"/>
              <a:ext cx="402639" cy="361217"/>
              <a:chOff x="1275510" y="6072184"/>
              <a:chExt cx="508602" cy="456278"/>
            </a:xfrm>
          </p:grpSpPr>
          <p:grpSp>
            <p:nvGrpSpPr>
              <p:cNvPr id="80" name="Group 79">
                <a:extLst>
                  <a:ext uri="{FF2B5EF4-FFF2-40B4-BE49-F238E27FC236}">
                    <a16:creationId xmlns:a16="http://schemas.microsoft.com/office/drawing/2014/main" id="{D17A3B00-2918-4B6F-9F0D-B1C107F01E1F}"/>
                  </a:ext>
                </a:extLst>
              </p:cNvPr>
              <p:cNvGrpSpPr/>
              <p:nvPr/>
            </p:nvGrpSpPr>
            <p:grpSpPr>
              <a:xfrm>
                <a:off x="1275510" y="6224570"/>
                <a:ext cx="508602" cy="151498"/>
                <a:chOff x="551886" y="4945335"/>
                <a:chExt cx="508602" cy="151498"/>
              </a:xfrm>
            </p:grpSpPr>
            <p:sp>
              <p:nvSpPr>
                <p:cNvPr id="89" name="Rectangle 88">
                  <a:extLst>
                    <a:ext uri="{FF2B5EF4-FFF2-40B4-BE49-F238E27FC236}">
                      <a16:creationId xmlns:a16="http://schemas.microsoft.com/office/drawing/2014/main" id="{DE07B5C0-8FEC-4032-81D6-3CE2796E902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5DD59BD3-4DF1-4547-9C1C-A3104FBABB1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0A276DF-DE6A-4C69-8620-822EE14CF4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D22A35C-702B-4FE3-A453-B5EB1DC4FB1E}"/>
                  </a:ext>
                </a:extLst>
              </p:cNvPr>
              <p:cNvGrpSpPr/>
              <p:nvPr/>
            </p:nvGrpSpPr>
            <p:grpSpPr>
              <a:xfrm>
                <a:off x="1275510" y="6376964"/>
                <a:ext cx="508602" cy="151498"/>
                <a:chOff x="551886" y="4945335"/>
                <a:chExt cx="508602" cy="151498"/>
              </a:xfrm>
            </p:grpSpPr>
            <p:sp>
              <p:nvSpPr>
                <p:cNvPr id="86" name="Rectangle 85">
                  <a:extLst>
                    <a:ext uri="{FF2B5EF4-FFF2-40B4-BE49-F238E27FC236}">
                      <a16:creationId xmlns:a16="http://schemas.microsoft.com/office/drawing/2014/main" id="{5935FFAD-99A9-4EC8-BD5E-05500AEC9D7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3A0853D5-A27E-45AF-B933-3369EAEF59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34C4EC9-75DE-4851-AC22-D9D24C8503B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B2EE6F3-1EA1-4149-9A1C-4918106A93CD}"/>
                  </a:ext>
                </a:extLst>
              </p:cNvPr>
              <p:cNvGrpSpPr/>
              <p:nvPr/>
            </p:nvGrpSpPr>
            <p:grpSpPr>
              <a:xfrm>
                <a:off x="1275510" y="6072184"/>
                <a:ext cx="508602" cy="151498"/>
                <a:chOff x="551886" y="4945335"/>
                <a:chExt cx="508602" cy="151498"/>
              </a:xfrm>
            </p:grpSpPr>
            <p:sp>
              <p:nvSpPr>
                <p:cNvPr id="83" name="Rectangle 82">
                  <a:extLst>
                    <a:ext uri="{FF2B5EF4-FFF2-40B4-BE49-F238E27FC236}">
                      <a16:creationId xmlns:a16="http://schemas.microsoft.com/office/drawing/2014/main" id="{5C134437-C9FF-406F-AC14-166578F312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5C72A097-1AD6-4D2E-BC6E-56DE524EC4D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E32AB6AC-540C-4CBA-B967-4C9864E57E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1993A754-98FE-4AD4-819A-02644F58AF63}"/>
                </a:ext>
              </a:extLst>
            </p:cNvPr>
            <p:cNvGrpSpPr/>
            <p:nvPr/>
          </p:nvGrpSpPr>
          <p:grpSpPr>
            <a:xfrm>
              <a:off x="6514538" y="4281123"/>
              <a:ext cx="549222" cy="424360"/>
              <a:chOff x="7203621" y="2226683"/>
              <a:chExt cx="482317" cy="372664"/>
            </a:xfrm>
          </p:grpSpPr>
          <p:grpSp>
            <p:nvGrpSpPr>
              <p:cNvPr id="93" name="Group 92">
                <a:extLst>
                  <a:ext uri="{FF2B5EF4-FFF2-40B4-BE49-F238E27FC236}">
                    <a16:creationId xmlns:a16="http://schemas.microsoft.com/office/drawing/2014/main" id="{FB537324-01F4-4A56-A2E4-E31EEDB578A8}"/>
                  </a:ext>
                </a:extLst>
              </p:cNvPr>
              <p:cNvGrpSpPr/>
              <p:nvPr/>
            </p:nvGrpSpPr>
            <p:grpSpPr>
              <a:xfrm>
                <a:off x="7203621" y="2226683"/>
                <a:ext cx="482317" cy="372664"/>
                <a:chOff x="2107244" y="1575258"/>
                <a:chExt cx="310993" cy="343365"/>
              </a:xfrm>
              <a:noFill/>
            </p:grpSpPr>
            <p:sp>
              <p:nvSpPr>
                <p:cNvPr id="98" name="Rectangle 9">
                  <a:extLst>
                    <a:ext uri="{FF2B5EF4-FFF2-40B4-BE49-F238E27FC236}">
                      <a16:creationId xmlns:a16="http://schemas.microsoft.com/office/drawing/2014/main" id="{12CC4B18-30C0-45A2-B337-0ED0632A27AC}"/>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9" name="Line 10">
                  <a:extLst>
                    <a:ext uri="{FF2B5EF4-FFF2-40B4-BE49-F238E27FC236}">
                      <a16:creationId xmlns:a16="http://schemas.microsoft.com/office/drawing/2014/main" id="{1DD6A5FB-05F7-43D9-B9A9-266355A70C77}"/>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4" name="Group 93">
                <a:extLst>
                  <a:ext uri="{FF2B5EF4-FFF2-40B4-BE49-F238E27FC236}">
                    <a16:creationId xmlns:a16="http://schemas.microsoft.com/office/drawing/2014/main" id="{893FBDBF-EF37-4A7F-ADCE-DF170ED8E677}"/>
                  </a:ext>
                </a:extLst>
              </p:cNvPr>
              <p:cNvGrpSpPr/>
              <p:nvPr/>
            </p:nvGrpSpPr>
            <p:grpSpPr>
              <a:xfrm>
                <a:off x="7543900" y="2252646"/>
                <a:ext cx="103855" cy="25964"/>
                <a:chOff x="2287367" y="1599181"/>
                <a:chExt cx="95690" cy="23923"/>
              </a:xfrm>
              <a:noFill/>
            </p:grpSpPr>
            <p:sp>
              <p:nvSpPr>
                <p:cNvPr id="95" name="Oval 11">
                  <a:extLst>
                    <a:ext uri="{FF2B5EF4-FFF2-40B4-BE49-F238E27FC236}">
                      <a16:creationId xmlns:a16="http://schemas.microsoft.com/office/drawing/2014/main" id="{8BC76937-954D-4E19-BD2C-701C111DDFED}"/>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6" name="Oval 12">
                  <a:extLst>
                    <a:ext uri="{FF2B5EF4-FFF2-40B4-BE49-F238E27FC236}">
                      <a16:creationId xmlns:a16="http://schemas.microsoft.com/office/drawing/2014/main" id="{E3606409-6297-44D7-A89A-9DF562637DE9}"/>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7" name="Oval 13">
                  <a:extLst>
                    <a:ext uri="{FF2B5EF4-FFF2-40B4-BE49-F238E27FC236}">
                      <a16:creationId xmlns:a16="http://schemas.microsoft.com/office/drawing/2014/main" id="{B87B8B81-44DC-4658-8D6C-25699D64C06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0" name="Group 99">
              <a:extLst>
                <a:ext uri="{FF2B5EF4-FFF2-40B4-BE49-F238E27FC236}">
                  <a16:creationId xmlns:a16="http://schemas.microsoft.com/office/drawing/2014/main" id="{3FB3D9E3-44BA-48E5-BF9A-C0921552F22B}"/>
                </a:ext>
              </a:extLst>
            </p:cNvPr>
            <p:cNvGrpSpPr/>
            <p:nvPr/>
          </p:nvGrpSpPr>
          <p:grpSpPr>
            <a:xfrm>
              <a:off x="8659641" y="3599618"/>
              <a:ext cx="774811" cy="1958544"/>
              <a:chOff x="9263121" y="2535599"/>
              <a:chExt cx="774811" cy="1958544"/>
            </a:xfrm>
          </p:grpSpPr>
          <p:cxnSp>
            <p:nvCxnSpPr>
              <p:cNvPr id="101" name="Straight Arrow Connector 100">
                <a:extLst>
                  <a:ext uri="{FF2B5EF4-FFF2-40B4-BE49-F238E27FC236}">
                    <a16:creationId xmlns:a16="http://schemas.microsoft.com/office/drawing/2014/main" id="{0290458A-8C4B-4B22-AAA2-9EB4996F3B61}"/>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A18C92C3-AD0F-4B99-BE85-E4032E1D0685}"/>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Arrow Connector 102">
                <a:extLst>
                  <a:ext uri="{FF2B5EF4-FFF2-40B4-BE49-F238E27FC236}">
                    <a16:creationId xmlns:a16="http://schemas.microsoft.com/office/drawing/2014/main" id="{80798F31-89B0-49D0-887C-149EFD19AC2D}"/>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04" name="TextBox 103">
              <a:extLst>
                <a:ext uri="{FF2B5EF4-FFF2-40B4-BE49-F238E27FC236}">
                  <a16:creationId xmlns:a16="http://schemas.microsoft.com/office/drawing/2014/main" id="{F5971536-3F1B-4578-97F4-F70AE58AD86D}"/>
                </a:ext>
              </a:extLst>
            </p:cNvPr>
            <p:cNvSpPr txBox="1"/>
            <p:nvPr/>
          </p:nvSpPr>
          <p:spPr>
            <a:xfrm>
              <a:off x="7890335" y="4822625"/>
              <a:ext cx="939681" cy="276999"/>
            </a:xfrm>
            <a:prstGeom prst="rect">
              <a:avLst/>
            </a:prstGeom>
            <a:noFill/>
          </p:spPr>
          <p:txBody>
            <a:bodyPr wrap="none" rtlCol="0">
              <a:spAutoFit/>
            </a:bodyPr>
            <a:lstStyle/>
            <a:p>
              <a:pPr lvl="0" algn="ctr">
                <a:defRPr/>
              </a:pPr>
              <a:r>
                <a:rPr lang="en-US" sz="1200" dirty="0">
                  <a:solidFill>
                    <a:srgbClr val="0078D7"/>
                  </a:solidFill>
                  <a:cs typeface="Arial" panose="020B0604020202020204" pitchFamily="34" charset="0"/>
                </a:rPr>
                <a:t>PK = origin</a:t>
              </a:r>
            </a:p>
          </p:txBody>
        </p:sp>
      </p:grpSp>
      <p:grpSp>
        <p:nvGrpSpPr>
          <p:cNvPr id="105" name="Group 104">
            <a:extLst>
              <a:ext uri="{FF2B5EF4-FFF2-40B4-BE49-F238E27FC236}">
                <a16:creationId xmlns:a16="http://schemas.microsoft.com/office/drawing/2014/main" id="{A10C8A1F-44D3-4E43-8A1B-8BFBEE66D1F2}"/>
              </a:ext>
            </a:extLst>
          </p:cNvPr>
          <p:cNvGrpSpPr/>
          <p:nvPr/>
        </p:nvGrpSpPr>
        <p:grpSpPr>
          <a:xfrm>
            <a:off x="270533" y="6498014"/>
            <a:ext cx="2297278" cy="138499"/>
            <a:chOff x="270533" y="6498014"/>
            <a:chExt cx="2297278" cy="138499"/>
          </a:xfrm>
        </p:grpSpPr>
        <p:sp>
          <p:nvSpPr>
            <p:cNvPr id="107" name="TextBox 106">
              <a:extLst>
                <a:ext uri="{FF2B5EF4-FFF2-40B4-BE49-F238E27FC236}">
                  <a16:creationId xmlns:a16="http://schemas.microsoft.com/office/drawing/2014/main" id="{244FC966-00AA-4074-9482-20CE09DA99B4}"/>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8" name="Picture 54">
              <a:extLst>
                <a:ext uri="{FF2B5EF4-FFF2-40B4-BE49-F238E27FC236}">
                  <a16:creationId xmlns:a16="http://schemas.microsoft.com/office/drawing/2014/main" id="{0F0760C2-7142-4DFA-AB37-10F11509F3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5943121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686789" cy="1323439"/>
          </a:xfrm>
        </p:spPr>
        <p:txBody>
          <a:bodyPr/>
          <a:lstStyle/>
          <a:p>
            <a:pPr lvl="0"/>
            <a:r>
              <a:rPr lang="en-US" sz="1600" dirty="0">
                <a:solidFill>
                  <a:schemeClr val="tx1"/>
                </a:solidFill>
              </a:rPr>
              <a:t>Concurrency And Fan-Out Queries</a:t>
            </a:r>
          </a:p>
          <a:p>
            <a:r>
              <a:rPr lang="en-US" sz="1600" b="0" dirty="0">
                <a:solidFill>
                  <a:srgbClr val="505050"/>
                </a:solidFill>
                <a:latin typeface="+mn-lt"/>
              </a:rPr>
              <a:t>Filtering queries to only include relevant partition key values </a:t>
            </a:r>
            <a:r>
              <a:rPr lang="en-US" sz="1600" dirty="0">
                <a:solidFill>
                  <a:srgbClr val="505050"/>
                </a:solidFill>
              </a:rPr>
              <a:t>reduces the amount of wasted effort </a:t>
            </a:r>
            <a:r>
              <a:rPr lang="en-US" sz="1600" b="0" dirty="0">
                <a:solidFill>
                  <a:srgbClr val="505050"/>
                </a:solidFill>
              </a:rPr>
              <a:t>and focuses queries on those relevant partitions.</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239" y="3558430"/>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“TURLIC”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239" y="5200682"/>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“COASH”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cxnSpLocks/>
            <a:stCxn id="3" idx="2"/>
            <a:endCxn id="34" idx="0"/>
          </p:cNvCxnSpPr>
          <p:nvPr/>
        </p:nvCxnSpPr>
        <p:spPr>
          <a:xfrm>
            <a:off x="3334466" y="4318638"/>
            <a:ext cx="0" cy="88204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690950" y="4572755"/>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5" name="Rectangle 44">
            <a:extLst>
              <a:ext uri="{FF2B5EF4-FFF2-40B4-BE49-F238E27FC236}">
                <a16:creationId xmlns:a16="http://schemas.microsoft.com/office/drawing/2014/main" id="{A5B0625E-13A0-49A1-BB2B-CE16A2451643}"/>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821C128E-7D57-464B-8CD6-4C9218FCFAC6}"/>
              </a:ext>
            </a:extLst>
          </p:cNvPr>
          <p:cNvGrpSpPr>
            <a:grpSpLocks noChangeAspect="1"/>
          </p:cNvGrpSpPr>
          <p:nvPr/>
        </p:nvGrpSpPr>
        <p:grpSpPr>
          <a:xfrm>
            <a:off x="8296069" y="6051584"/>
            <a:ext cx="350654" cy="302239"/>
            <a:chOff x="9192685" y="1928657"/>
            <a:chExt cx="644698" cy="555680"/>
          </a:xfrm>
        </p:grpSpPr>
        <p:sp>
          <p:nvSpPr>
            <p:cNvPr id="101" name="Star: 4 Points 8">
              <a:extLst>
                <a:ext uri="{FF2B5EF4-FFF2-40B4-BE49-F238E27FC236}">
                  <a16:creationId xmlns:a16="http://schemas.microsoft.com/office/drawing/2014/main" id="{F4D21BBD-6F27-45B0-ACB4-877A9A9140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Star: 4 Points 8">
              <a:extLst>
                <a:ext uri="{FF2B5EF4-FFF2-40B4-BE49-F238E27FC236}">
                  <a16:creationId xmlns:a16="http://schemas.microsoft.com/office/drawing/2014/main" id="{140967A4-424F-437F-AB2B-8DE7ACF08108}"/>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D22D4BFB-A58C-4837-903A-2BA5AE342E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4" name="Oval 9">
              <a:extLst>
                <a:ext uri="{FF2B5EF4-FFF2-40B4-BE49-F238E27FC236}">
                  <a16:creationId xmlns:a16="http://schemas.microsoft.com/office/drawing/2014/main" id="{60E3DDA9-7AC9-4163-9A5B-FE40B841E36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7" name="Cylinder 513">
            <a:extLst>
              <a:ext uri="{FF2B5EF4-FFF2-40B4-BE49-F238E27FC236}">
                <a16:creationId xmlns:a16="http://schemas.microsoft.com/office/drawing/2014/main" id="{7AA57495-69C0-46A3-BFCD-E09494263468}"/>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614FDBB0-27AB-42A3-9B91-49E7881319D7}"/>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37DD349C-F713-4290-A040-A4BBDAC6E8E2}"/>
              </a:ext>
            </a:extLst>
          </p:cNvPr>
          <p:cNvGrpSpPr/>
          <p:nvPr/>
        </p:nvGrpSpPr>
        <p:grpSpPr>
          <a:xfrm>
            <a:off x="9463581" y="3138070"/>
            <a:ext cx="411976" cy="2781309"/>
            <a:chOff x="9463581" y="3138070"/>
            <a:chExt cx="411976" cy="2781309"/>
          </a:xfrm>
        </p:grpSpPr>
        <p:grpSp>
          <p:nvGrpSpPr>
            <p:cNvPr id="49" name="Group 48">
              <a:extLst>
                <a:ext uri="{FF2B5EF4-FFF2-40B4-BE49-F238E27FC236}">
                  <a16:creationId xmlns:a16="http://schemas.microsoft.com/office/drawing/2014/main" id="{C6C0CEA3-CEEE-4141-913D-C297CD725765}"/>
                </a:ext>
              </a:extLst>
            </p:cNvPr>
            <p:cNvGrpSpPr/>
            <p:nvPr/>
          </p:nvGrpSpPr>
          <p:grpSpPr>
            <a:xfrm>
              <a:off x="9467049" y="4304859"/>
              <a:ext cx="402639" cy="361217"/>
              <a:chOff x="1275510" y="6072184"/>
              <a:chExt cx="508602" cy="456278"/>
            </a:xfrm>
          </p:grpSpPr>
          <p:grpSp>
            <p:nvGrpSpPr>
              <p:cNvPr id="89" name="Group 88">
                <a:extLst>
                  <a:ext uri="{FF2B5EF4-FFF2-40B4-BE49-F238E27FC236}">
                    <a16:creationId xmlns:a16="http://schemas.microsoft.com/office/drawing/2014/main" id="{7DBE5891-FBE3-45B2-9E60-70E7D6618374}"/>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279B7887-1051-4908-84BE-1A689824687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4C96D3B5-BDA9-4335-AB53-A11F7FA27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44B1F58C-B243-4FFF-86B9-F85C17216E2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1FB136F-7B0C-42F7-88A5-2BE807B0E539}"/>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7568F7EA-A6A3-4CE0-9D60-2B8DF475C4B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AFCEE14B-DD57-412F-BE2B-2ECD6BD2D17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C47241C-7CF8-409D-A7DA-5943AEAE6C2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AFF5EC2-AC35-426F-A463-DE2B5BE131F4}"/>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0DD690CC-5435-4E66-85E9-3DEC9719CDC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353CCCA3-C932-4D1E-A256-75039E0FFB5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39BE8258-BAD7-4EAB-9929-CA44682182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E2E12DC3-7B64-420B-9973-BA7F4B8C1A41}"/>
                </a:ext>
              </a:extLst>
            </p:cNvPr>
            <p:cNvGrpSpPr/>
            <p:nvPr/>
          </p:nvGrpSpPr>
          <p:grpSpPr>
            <a:xfrm>
              <a:off x="9463581" y="5558162"/>
              <a:ext cx="402639" cy="361217"/>
              <a:chOff x="1275510" y="6072184"/>
              <a:chExt cx="508602" cy="456278"/>
            </a:xfrm>
          </p:grpSpPr>
          <p:grpSp>
            <p:nvGrpSpPr>
              <p:cNvPr id="77" name="Group 76">
                <a:extLst>
                  <a:ext uri="{FF2B5EF4-FFF2-40B4-BE49-F238E27FC236}">
                    <a16:creationId xmlns:a16="http://schemas.microsoft.com/office/drawing/2014/main" id="{7A29AAEA-9306-45F1-9942-013A91BA0D6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BE024742-7172-4ABB-9455-653F6238A32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1D9C352-9DB1-454D-B6EE-90C53E5623F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2E43362D-DEF8-45D8-A8D1-6CF4533E919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9C436A1-A3C9-4157-B278-D50A12D89A9B}"/>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116520E3-8E74-4856-BF54-3843D80F942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AA02AFAF-DCC1-4FBB-BFCC-0FE1621BA6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C9BF7F4-B2F5-49E1-A1E2-D98490F6FF5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AB3943A-CF6D-4E6C-8D06-F33CD6859623}"/>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B1BF6A12-2F74-41B6-ACD0-F8781AD58AD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01406AEA-F9BE-4EB1-A7FA-54E4C8062E7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F782F7AB-0D9E-4F92-98C5-99D374F5B79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7C5E28B-AE5F-4C5A-8B56-32ABEA7E2527}"/>
                </a:ext>
              </a:extLst>
            </p:cNvPr>
            <p:cNvGrpSpPr/>
            <p:nvPr/>
          </p:nvGrpSpPr>
          <p:grpSpPr>
            <a:xfrm>
              <a:off x="9472918" y="3138070"/>
              <a:ext cx="402639" cy="361217"/>
              <a:chOff x="1275510" y="6072184"/>
              <a:chExt cx="508602" cy="456278"/>
            </a:xfrm>
          </p:grpSpPr>
          <p:grpSp>
            <p:nvGrpSpPr>
              <p:cNvPr id="65" name="Group 64">
                <a:extLst>
                  <a:ext uri="{FF2B5EF4-FFF2-40B4-BE49-F238E27FC236}">
                    <a16:creationId xmlns:a16="http://schemas.microsoft.com/office/drawing/2014/main" id="{DD4F0B96-C438-43E1-BB64-BC312357CE7D}"/>
                  </a:ext>
                </a:extLst>
              </p:cNvPr>
              <p:cNvGrpSpPr/>
              <p:nvPr/>
            </p:nvGrpSpPr>
            <p:grpSpPr>
              <a:xfrm>
                <a:off x="1275510" y="6224570"/>
                <a:ext cx="508602" cy="151498"/>
                <a:chOff x="551886" y="4945335"/>
                <a:chExt cx="508602" cy="151498"/>
              </a:xfrm>
            </p:grpSpPr>
            <p:sp>
              <p:nvSpPr>
                <p:cNvPr id="74" name="Rectangle 73">
                  <a:extLst>
                    <a:ext uri="{FF2B5EF4-FFF2-40B4-BE49-F238E27FC236}">
                      <a16:creationId xmlns:a16="http://schemas.microsoft.com/office/drawing/2014/main" id="{AD959C64-CB32-4DE4-B50C-8FF8891E9C1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5" name="Oval 74">
                  <a:extLst>
                    <a:ext uri="{FF2B5EF4-FFF2-40B4-BE49-F238E27FC236}">
                      <a16:creationId xmlns:a16="http://schemas.microsoft.com/office/drawing/2014/main" id="{5BE75E6D-11AB-426B-A9B9-987163B7833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19D69A94-6F1F-49F1-8C3F-955A093528C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656636C-921A-4698-B3E9-808FA98753EC}"/>
                  </a:ext>
                </a:extLst>
              </p:cNvPr>
              <p:cNvGrpSpPr/>
              <p:nvPr/>
            </p:nvGrpSpPr>
            <p:grpSpPr>
              <a:xfrm>
                <a:off x="1275510" y="6376964"/>
                <a:ext cx="508602" cy="151498"/>
                <a:chOff x="551886" y="4945335"/>
                <a:chExt cx="508602" cy="151498"/>
              </a:xfrm>
            </p:grpSpPr>
            <p:sp>
              <p:nvSpPr>
                <p:cNvPr id="71" name="Rectangle 70">
                  <a:extLst>
                    <a:ext uri="{FF2B5EF4-FFF2-40B4-BE49-F238E27FC236}">
                      <a16:creationId xmlns:a16="http://schemas.microsoft.com/office/drawing/2014/main" id="{610E8169-3DBA-49AC-A5A0-7CEE68421BE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2" name="Oval 71">
                  <a:extLst>
                    <a:ext uri="{FF2B5EF4-FFF2-40B4-BE49-F238E27FC236}">
                      <a16:creationId xmlns:a16="http://schemas.microsoft.com/office/drawing/2014/main" id="{55DAF13B-D562-45A8-B3E9-8573A30FCD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FEB1DED5-21E9-4747-AA3F-D508E2135EE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E92BD6A1-A728-4454-92F7-F7F73F426459}"/>
                  </a:ext>
                </a:extLst>
              </p:cNvPr>
              <p:cNvGrpSpPr/>
              <p:nvPr/>
            </p:nvGrpSpPr>
            <p:grpSpPr>
              <a:xfrm>
                <a:off x="1275510" y="6072184"/>
                <a:ext cx="508602" cy="151498"/>
                <a:chOff x="551886" y="4945335"/>
                <a:chExt cx="508602" cy="151498"/>
              </a:xfrm>
            </p:grpSpPr>
            <p:sp>
              <p:nvSpPr>
                <p:cNvPr id="68" name="Rectangle 67">
                  <a:extLst>
                    <a:ext uri="{FF2B5EF4-FFF2-40B4-BE49-F238E27FC236}">
                      <a16:creationId xmlns:a16="http://schemas.microsoft.com/office/drawing/2014/main" id="{405DC873-0652-4B88-B786-E207D84BD81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3B27ABD4-E1F5-4266-AB4A-343D015887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E8D3E94-44C1-42B7-A268-9CE3284D1BD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2" name="Group 51">
            <a:extLst>
              <a:ext uri="{FF2B5EF4-FFF2-40B4-BE49-F238E27FC236}">
                <a16:creationId xmlns:a16="http://schemas.microsoft.com/office/drawing/2014/main" id="{A324C3B2-201C-4FC8-8CDF-F7E9136317B3}"/>
              </a:ext>
            </a:extLst>
          </p:cNvPr>
          <p:cNvGrpSpPr/>
          <p:nvPr/>
        </p:nvGrpSpPr>
        <p:grpSpPr>
          <a:xfrm>
            <a:off x="6514538" y="4281123"/>
            <a:ext cx="549222" cy="424360"/>
            <a:chOff x="7203621" y="2226683"/>
            <a:chExt cx="482317" cy="372664"/>
          </a:xfrm>
        </p:grpSpPr>
        <p:grpSp>
          <p:nvGrpSpPr>
            <p:cNvPr id="58" name="Group 57">
              <a:extLst>
                <a:ext uri="{FF2B5EF4-FFF2-40B4-BE49-F238E27FC236}">
                  <a16:creationId xmlns:a16="http://schemas.microsoft.com/office/drawing/2014/main" id="{56F13B90-B8D4-4E43-B83B-FE1B01391FA3}"/>
                </a:ext>
              </a:extLst>
            </p:cNvPr>
            <p:cNvGrpSpPr/>
            <p:nvPr/>
          </p:nvGrpSpPr>
          <p:grpSpPr>
            <a:xfrm>
              <a:off x="7203621" y="2226683"/>
              <a:ext cx="482317" cy="372664"/>
              <a:chOff x="2107244" y="1575258"/>
              <a:chExt cx="310993" cy="343365"/>
            </a:xfrm>
            <a:noFill/>
          </p:grpSpPr>
          <p:sp>
            <p:nvSpPr>
              <p:cNvPr id="63" name="Rectangle 9">
                <a:extLst>
                  <a:ext uri="{FF2B5EF4-FFF2-40B4-BE49-F238E27FC236}">
                    <a16:creationId xmlns:a16="http://schemas.microsoft.com/office/drawing/2014/main" id="{4F868808-FD02-4272-AB5C-91D9E8E48103}"/>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Line 10">
                <a:extLst>
                  <a:ext uri="{FF2B5EF4-FFF2-40B4-BE49-F238E27FC236}">
                    <a16:creationId xmlns:a16="http://schemas.microsoft.com/office/drawing/2014/main" id="{C7347325-4807-4A72-A4FF-EB174B8C755A}"/>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9" name="Group 58">
              <a:extLst>
                <a:ext uri="{FF2B5EF4-FFF2-40B4-BE49-F238E27FC236}">
                  <a16:creationId xmlns:a16="http://schemas.microsoft.com/office/drawing/2014/main" id="{50EDC42B-446F-4F2B-B288-68E7C1CD51C5}"/>
                </a:ext>
              </a:extLst>
            </p:cNvPr>
            <p:cNvGrpSpPr/>
            <p:nvPr/>
          </p:nvGrpSpPr>
          <p:grpSpPr>
            <a:xfrm>
              <a:off x="7543900" y="2252646"/>
              <a:ext cx="103855" cy="25964"/>
              <a:chOff x="2287367" y="1599181"/>
              <a:chExt cx="95690" cy="23923"/>
            </a:xfrm>
            <a:noFill/>
          </p:grpSpPr>
          <p:sp>
            <p:nvSpPr>
              <p:cNvPr id="60" name="Oval 11">
                <a:extLst>
                  <a:ext uri="{FF2B5EF4-FFF2-40B4-BE49-F238E27FC236}">
                    <a16:creationId xmlns:a16="http://schemas.microsoft.com/office/drawing/2014/main" id="{C44EE789-DC30-476D-9B11-F95ED5713D67}"/>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Oval 12">
                <a:extLst>
                  <a:ext uri="{FF2B5EF4-FFF2-40B4-BE49-F238E27FC236}">
                    <a16:creationId xmlns:a16="http://schemas.microsoft.com/office/drawing/2014/main" id="{A641D0BA-AC40-48F5-A308-AE9407A62635}"/>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2" name="Oval 13">
                <a:extLst>
                  <a:ext uri="{FF2B5EF4-FFF2-40B4-BE49-F238E27FC236}">
                    <a16:creationId xmlns:a16="http://schemas.microsoft.com/office/drawing/2014/main" id="{969A285A-C6E7-4D5B-AC56-07E295733AC3}"/>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53" name="Group 52">
            <a:extLst>
              <a:ext uri="{FF2B5EF4-FFF2-40B4-BE49-F238E27FC236}">
                <a16:creationId xmlns:a16="http://schemas.microsoft.com/office/drawing/2014/main" id="{CECDDC89-E17B-41B0-BE54-D86C5E8E24C5}"/>
              </a:ext>
            </a:extLst>
          </p:cNvPr>
          <p:cNvGrpSpPr/>
          <p:nvPr/>
        </p:nvGrpSpPr>
        <p:grpSpPr>
          <a:xfrm>
            <a:off x="8659641" y="3599618"/>
            <a:ext cx="774811" cy="1958544"/>
            <a:chOff x="9263121" y="2535599"/>
            <a:chExt cx="774811" cy="1958544"/>
          </a:xfrm>
        </p:grpSpPr>
        <p:cxnSp>
          <p:nvCxnSpPr>
            <p:cNvPr id="55" name="Straight Arrow Connector 54">
              <a:extLst>
                <a:ext uri="{FF2B5EF4-FFF2-40B4-BE49-F238E27FC236}">
                  <a16:creationId xmlns:a16="http://schemas.microsoft.com/office/drawing/2014/main" id="{18D67FBE-C7CB-45CB-AD17-142255FC64B6}"/>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44E0CCA0-DC5B-4AEE-8756-703DB8B9DEF7}"/>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425EAC7B-AFD3-4AAD-AA99-37A2B8890D57}"/>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4" name="TextBox 53">
            <a:extLst>
              <a:ext uri="{FF2B5EF4-FFF2-40B4-BE49-F238E27FC236}">
                <a16:creationId xmlns:a16="http://schemas.microsoft.com/office/drawing/2014/main" id="{5A93CEEB-9AEE-4DC3-BDD4-188F63B226E0}"/>
              </a:ext>
            </a:extLst>
          </p:cNvPr>
          <p:cNvSpPr txBox="1"/>
          <p:nvPr/>
        </p:nvSpPr>
        <p:spPr>
          <a:xfrm>
            <a:off x="7890337" y="4822625"/>
            <a:ext cx="93968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8D7"/>
                </a:solidFill>
                <a:cs typeface="Arial" panose="020B0604020202020204" pitchFamily="34" charset="0"/>
              </a:rPr>
              <a:t>PK = origin</a:t>
            </a:r>
          </a:p>
        </p:txBody>
      </p:sp>
      <p:grpSp>
        <p:nvGrpSpPr>
          <p:cNvPr id="105" name="Group 104">
            <a:extLst>
              <a:ext uri="{FF2B5EF4-FFF2-40B4-BE49-F238E27FC236}">
                <a16:creationId xmlns:a16="http://schemas.microsoft.com/office/drawing/2014/main" id="{85EA0B18-C30A-4FED-AA69-C7A3C18AEEEE}"/>
              </a:ext>
            </a:extLst>
          </p:cNvPr>
          <p:cNvGrpSpPr/>
          <p:nvPr/>
        </p:nvGrpSpPr>
        <p:grpSpPr>
          <a:xfrm>
            <a:off x="270533" y="6498014"/>
            <a:ext cx="2297278" cy="138499"/>
            <a:chOff x="270533" y="6498014"/>
            <a:chExt cx="2297278" cy="138499"/>
          </a:xfrm>
        </p:grpSpPr>
        <p:sp>
          <p:nvSpPr>
            <p:cNvPr id="106" name="TextBox 105">
              <a:extLst>
                <a:ext uri="{FF2B5EF4-FFF2-40B4-BE49-F238E27FC236}">
                  <a16:creationId xmlns:a16="http://schemas.microsoft.com/office/drawing/2014/main" id="{EB8D2A1D-B6EC-47D8-878B-600D8CE1C36F}"/>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7" name="Picture 54">
              <a:extLst>
                <a:ext uri="{FF2B5EF4-FFF2-40B4-BE49-F238E27FC236}">
                  <a16:creationId xmlns:a16="http://schemas.microsoft.com/office/drawing/2014/main" id="{304E3B73-389E-4F55-9DDC-855378F3D95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8936234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60026"/>
            <a:ext cx="5638266" cy="2900731"/>
          </a:xfrm>
        </p:spPr>
        <p:txBody>
          <a:bodyPr>
            <a:normAutofit/>
          </a:bodyPr>
          <a:lstStyle/>
          <a:p>
            <a:r>
              <a:rPr lang="en-US" b="1" dirty="0">
                <a:latin typeface="Arial" panose="020B0604020202020204" pitchFamily="34" charset="0"/>
                <a:cs typeface="Arial" panose="020B0604020202020204" pitchFamily="34" charset="0"/>
              </a:rPr>
              <a:t>Use Client-Side Threads and  Parallelism to fan-out queries across partitions</a:t>
            </a:r>
          </a:p>
          <a:p>
            <a:pPr lvl="1"/>
            <a:r>
              <a:rPr lang="en-US" dirty="0">
                <a:latin typeface="Arial" panose="020B0604020202020204" pitchFamily="34" charset="0"/>
                <a:cs typeface="Arial" panose="020B0604020202020204" pitchFamily="34" charset="0"/>
              </a:rPr>
              <a:t>Leverage existing client device power</a:t>
            </a:r>
          </a:p>
          <a:p>
            <a:pPr lvl="1"/>
            <a:r>
              <a:rPr lang="en-US" dirty="0">
                <a:latin typeface="Arial" panose="020B0604020202020204" pitchFamily="34" charset="0"/>
                <a:cs typeface="Arial" panose="020B0604020202020204" pitchFamily="34" charset="0"/>
              </a:rPr>
              <a:t>Perform queries in parallel across units</a:t>
            </a:r>
          </a:p>
          <a:p>
            <a:pPr lvl="1"/>
            <a:r>
              <a:rPr lang="en-US" dirty="0">
                <a:latin typeface="Arial" panose="020B0604020202020204" pitchFamily="34" charset="0"/>
                <a:cs typeface="Arial" panose="020B0604020202020204" pitchFamily="34" charset="0"/>
              </a:rPr>
              <a:t>Potentially process early-finish results before parallel requests are complete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826760" cy="1617666"/>
          </a:xfrm>
        </p:spPr>
        <p:txBody>
          <a:bodyPr>
            <a:normAutofit/>
          </a:bodyPr>
          <a:lstStyle/>
          <a:p>
            <a:r>
              <a:rPr lang="en-US" sz="3600" dirty="0">
                <a:latin typeface="Arial" panose="020B0604020202020204" pitchFamily="34" charset="0"/>
                <a:cs typeface="Arial" panose="020B0604020202020204" pitchFamily="34" charset="0"/>
              </a:rPr>
              <a:t>Client-Side Query Fan-Out</a:t>
            </a:r>
          </a:p>
        </p:txBody>
      </p:sp>
      <p:sp>
        <p:nvSpPr>
          <p:cNvPr id="5" name="Rectangle 4">
            <a:extLst>
              <a:ext uri="{FF2B5EF4-FFF2-40B4-BE49-F238E27FC236}">
                <a16:creationId xmlns:a16="http://schemas.microsoft.com/office/drawing/2014/main" id="{4ACA5DB8-7248-4577-95F6-7BC62A56944E}"/>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6" name="Group 5">
            <a:extLst>
              <a:ext uri="{FF2B5EF4-FFF2-40B4-BE49-F238E27FC236}">
                <a16:creationId xmlns:a16="http://schemas.microsoft.com/office/drawing/2014/main" id="{95845C36-8525-4249-AB0D-AAA2735789D6}"/>
              </a:ext>
            </a:extLst>
          </p:cNvPr>
          <p:cNvGrpSpPr>
            <a:grpSpLocks noChangeAspect="1"/>
          </p:cNvGrpSpPr>
          <p:nvPr/>
        </p:nvGrpSpPr>
        <p:grpSpPr>
          <a:xfrm>
            <a:off x="8891723" y="4992232"/>
            <a:ext cx="350654" cy="302239"/>
            <a:chOff x="9192685" y="1928657"/>
            <a:chExt cx="644698" cy="555680"/>
          </a:xfrm>
        </p:grpSpPr>
        <p:sp>
          <p:nvSpPr>
            <p:cNvPr id="7" name="Star: 4 Points 8">
              <a:extLst>
                <a:ext uri="{FF2B5EF4-FFF2-40B4-BE49-F238E27FC236}">
                  <a16:creationId xmlns:a16="http://schemas.microsoft.com/office/drawing/2014/main" id="{094223E4-CE0D-4245-B66C-82B0C3795343}"/>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D283161F-31AF-4905-9774-2E271AD70435}"/>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28FF12C9-9652-4C8E-B14A-344829697251}"/>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CD875A47-5E08-4E33-8E5B-FF402615E84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1" name="Straight Arrow Connector 10">
            <a:extLst>
              <a:ext uri="{FF2B5EF4-FFF2-40B4-BE49-F238E27FC236}">
                <a16:creationId xmlns:a16="http://schemas.microsoft.com/office/drawing/2014/main" id="{CE7E3D4E-3A44-434F-A76B-03CF2BD8D356}"/>
              </a:ext>
            </a:extLst>
          </p:cNvPr>
          <p:cNvCxnSpPr>
            <a:cxnSpLocks/>
          </p:cNvCxnSpPr>
          <p:nvPr/>
        </p:nvCxnSpPr>
        <p:spPr>
          <a:xfrm>
            <a:off x="7955756" y="3428999"/>
            <a:ext cx="195657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50004222-FB4F-48B0-8401-7D061C4E5187}"/>
              </a:ext>
            </a:extLst>
          </p:cNvPr>
          <p:cNvCxnSpPr>
            <a:cxnSpLocks/>
          </p:cNvCxnSpPr>
          <p:nvPr/>
        </p:nvCxnSpPr>
        <p:spPr>
          <a:xfrm>
            <a:off x="7957112" y="3437334"/>
            <a:ext cx="1867355" cy="87639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A6B41A39-DFEB-404F-8F57-6EC4BDD91DBD}"/>
              </a:ext>
            </a:extLst>
          </p:cNvPr>
          <p:cNvCxnSpPr>
            <a:cxnSpLocks/>
          </p:cNvCxnSpPr>
          <p:nvPr/>
        </p:nvCxnSpPr>
        <p:spPr>
          <a:xfrm flipV="1">
            <a:off x="7955756" y="2544270"/>
            <a:ext cx="1837369" cy="88053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Freeform 5">
            <a:extLst>
              <a:ext uri="{FF2B5EF4-FFF2-40B4-BE49-F238E27FC236}">
                <a16:creationId xmlns:a16="http://schemas.microsoft.com/office/drawing/2014/main" id="{0D1E5D9F-A3E2-4F82-A735-7BF7C440C7C8}"/>
              </a:ext>
            </a:extLst>
          </p:cNvPr>
          <p:cNvSpPr>
            <a:spLocks noEditPoints="1"/>
          </p:cNvSpPr>
          <p:nvPr/>
        </p:nvSpPr>
        <p:spPr bwMode="auto">
          <a:xfrm>
            <a:off x="730093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20" name="Group 19">
            <a:extLst>
              <a:ext uri="{FF2B5EF4-FFF2-40B4-BE49-F238E27FC236}">
                <a16:creationId xmlns:a16="http://schemas.microsoft.com/office/drawing/2014/main" id="{88C237BB-B8EC-4DA6-AAEF-C3794CCAA324}"/>
              </a:ext>
            </a:extLst>
          </p:cNvPr>
          <p:cNvGrpSpPr/>
          <p:nvPr/>
        </p:nvGrpSpPr>
        <p:grpSpPr>
          <a:xfrm>
            <a:off x="10161782" y="3214338"/>
            <a:ext cx="402639" cy="361217"/>
            <a:chOff x="1275510" y="6072184"/>
            <a:chExt cx="508602" cy="456278"/>
          </a:xfrm>
        </p:grpSpPr>
        <p:grpSp>
          <p:nvGrpSpPr>
            <p:cNvPr id="47" name="Group 46">
              <a:extLst>
                <a:ext uri="{FF2B5EF4-FFF2-40B4-BE49-F238E27FC236}">
                  <a16:creationId xmlns:a16="http://schemas.microsoft.com/office/drawing/2014/main" id="{9EAC5DE7-DCAD-4879-AE02-04872CC74401}"/>
                </a:ext>
              </a:extLst>
            </p:cNvPr>
            <p:cNvGrpSpPr/>
            <p:nvPr/>
          </p:nvGrpSpPr>
          <p:grpSpPr>
            <a:xfrm>
              <a:off x="1275510" y="6224570"/>
              <a:ext cx="508602" cy="151498"/>
              <a:chOff x="551886" y="4945335"/>
              <a:chExt cx="508602" cy="151498"/>
            </a:xfrm>
          </p:grpSpPr>
          <p:sp>
            <p:nvSpPr>
              <p:cNvPr id="56" name="Rectangle 55">
                <a:extLst>
                  <a:ext uri="{FF2B5EF4-FFF2-40B4-BE49-F238E27FC236}">
                    <a16:creationId xmlns:a16="http://schemas.microsoft.com/office/drawing/2014/main" id="{B63A00EE-FF5D-437A-A0FE-250707608E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30EC7635-B173-4491-8BE8-432E2BCB99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1877C850-B2BB-4D46-A6D1-A430443606A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3B88F10-B359-414D-8B10-A5FED745C3BC}"/>
                </a:ext>
              </a:extLst>
            </p:cNvPr>
            <p:cNvGrpSpPr/>
            <p:nvPr/>
          </p:nvGrpSpPr>
          <p:grpSpPr>
            <a:xfrm>
              <a:off x="1275510" y="6376964"/>
              <a:ext cx="508602" cy="151498"/>
              <a:chOff x="551886" y="4945335"/>
              <a:chExt cx="508602" cy="151498"/>
            </a:xfrm>
          </p:grpSpPr>
          <p:sp>
            <p:nvSpPr>
              <p:cNvPr id="53" name="Rectangle 52">
                <a:extLst>
                  <a:ext uri="{FF2B5EF4-FFF2-40B4-BE49-F238E27FC236}">
                    <a16:creationId xmlns:a16="http://schemas.microsoft.com/office/drawing/2014/main" id="{F243D43E-553A-46C5-8CB6-46EB4A354E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4" name="Oval 53">
                <a:extLst>
                  <a:ext uri="{FF2B5EF4-FFF2-40B4-BE49-F238E27FC236}">
                    <a16:creationId xmlns:a16="http://schemas.microsoft.com/office/drawing/2014/main" id="{A78D8425-6CA8-43A4-A06E-E0C7E90EEC6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5" name="Straight Connector 54">
                <a:extLst>
                  <a:ext uri="{FF2B5EF4-FFF2-40B4-BE49-F238E27FC236}">
                    <a16:creationId xmlns:a16="http://schemas.microsoft.com/office/drawing/2014/main" id="{ADD1F8A1-0904-4098-B587-4544FA42DC5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3904DAE-BE0A-4F43-B41E-134BDEE3F685}"/>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B378E631-6C20-446E-AA51-A283E1CEC7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1" name="Oval 50">
                <a:extLst>
                  <a:ext uri="{FF2B5EF4-FFF2-40B4-BE49-F238E27FC236}">
                    <a16:creationId xmlns:a16="http://schemas.microsoft.com/office/drawing/2014/main" id="{177FC08F-2CD0-44F7-A8B0-DAB1B12F8D6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67306F10-5182-437F-929C-3CC4A137DB6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863047C-F708-4683-BABC-7AD6E2A48BCA}"/>
              </a:ext>
            </a:extLst>
          </p:cNvPr>
          <p:cNvGrpSpPr/>
          <p:nvPr/>
        </p:nvGrpSpPr>
        <p:grpSpPr>
          <a:xfrm>
            <a:off x="10158314" y="4180277"/>
            <a:ext cx="402639" cy="361217"/>
            <a:chOff x="1275510" y="6072184"/>
            <a:chExt cx="508602" cy="456278"/>
          </a:xfrm>
        </p:grpSpPr>
        <p:grpSp>
          <p:nvGrpSpPr>
            <p:cNvPr id="35" name="Group 34">
              <a:extLst>
                <a:ext uri="{FF2B5EF4-FFF2-40B4-BE49-F238E27FC236}">
                  <a16:creationId xmlns:a16="http://schemas.microsoft.com/office/drawing/2014/main" id="{92E3CFBA-C800-4AF0-B028-CAA7E41FEC82}"/>
                </a:ext>
              </a:extLst>
            </p:cNvPr>
            <p:cNvGrpSpPr/>
            <p:nvPr/>
          </p:nvGrpSpPr>
          <p:grpSpPr>
            <a:xfrm>
              <a:off x="1275510" y="6224570"/>
              <a:ext cx="508602" cy="151498"/>
              <a:chOff x="551886" y="4945335"/>
              <a:chExt cx="508602" cy="151498"/>
            </a:xfrm>
          </p:grpSpPr>
          <p:sp>
            <p:nvSpPr>
              <p:cNvPr id="44" name="Rectangle 43">
                <a:extLst>
                  <a:ext uri="{FF2B5EF4-FFF2-40B4-BE49-F238E27FC236}">
                    <a16:creationId xmlns:a16="http://schemas.microsoft.com/office/drawing/2014/main" id="{1DFEF32A-6C33-4284-AB8D-6D69F34CBEF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5" name="Oval 44">
                <a:extLst>
                  <a:ext uri="{FF2B5EF4-FFF2-40B4-BE49-F238E27FC236}">
                    <a16:creationId xmlns:a16="http://schemas.microsoft.com/office/drawing/2014/main" id="{A73F9507-521C-4D08-92E4-322B02E776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DA841846-5616-4DFC-8B32-D97CC7F6B1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7E7AF9-D90B-4EF0-A03C-A497720D6ABA}"/>
                </a:ext>
              </a:extLst>
            </p:cNvPr>
            <p:cNvGrpSpPr/>
            <p:nvPr/>
          </p:nvGrpSpPr>
          <p:grpSpPr>
            <a:xfrm>
              <a:off x="1275510" y="6376964"/>
              <a:ext cx="508602" cy="151498"/>
              <a:chOff x="551886" y="4945335"/>
              <a:chExt cx="508602" cy="151498"/>
            </a:xfrm>
          </p:grpSpPr>
          <p:sp>
            <p:nvSpPr>
              <p:cNvPr id="41" name="Rectangle 40">
                <a:extLst>
                  <a:ext uri="{FF2B5EF4-FFF2-40B4-BE49-F238E27FC236}">
                    <a16:creationId xmlns:a16="http://schemas.microsoft.com/office/drawing/2014/main" id="{F1EA9B61-A55B-4BB5-9C6A-E880B1971E9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52D1B359-7427-40E5-AC25-512E7A63F22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631B960B-5270-45C4-91AF-35CBB785DC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BFDA7B-C62B-49A0-BCC1-4230D7AF5CC4}"/>
                </a:ext>
              </a:extLst>
            </p:cNvPr>
            <p:cNvGrpSpPr/>
            <p:nvPr/>
          </p:nvGrpSpPr>
          <p:grpSpPr>
            <a:xfrm>
              <a:off x="1275510" y="6072184"/>
              <a:ext cx="508602" cy="151498"/>
              <a:chOff x="551886" y="4945335"/>
              <a:chExt cx="508602" cy="151498"/>
            </a:xfrm>
          </p:grpSpPr>
          <p:sp>
            <p:nvSpPr>
              <p:cNvPr id="38" name="Rectangle 37">
                <a:extLst>
                  <a:ext uri="{FF2B5EF4-FFF2-40B4-BE49-F238E27FC236}">
                    <a16:creationId xmlns:a16="http://schemas.microsoft.com/office/drawing/2014/main" id="{483A0C3A-AFA1-4649-A31F-D7A9970C3DB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33C16581-DE47-4410-92C0-55636FC1E8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FDD854EA-0AA1-4B03-BB46-4D07C241725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E69B10B3-DF11-4B08-BD76-94F27104DE4F}"/>
              </a:ext>
            </a:extLst>
          </p:cNvPr>
          <p:cNvGrpSpPr/>
          <p:nvPr/>
        </p:nvGrpSpPr>
        <p:grpSpPr>
          <a:xfrm>
            <a:off x="10167651" y="2281461"/>
            <a:ext cx="402639" cy="361217"/>
            <a:chOff x="1275510" y="6072184"/>
            <a:chExt cx="508602" cy="456278"/>
          </a:xfrm>
        </p:grpSpPr>
        <p:grpSp>
          <p:nvGrpSpPr>
            <p:cNvPr id="23" name="Group 22">
              <a:extLst>
                <a:ext uri="{FF2B5EF4-FFF2-40B4-BE49-F238E27FC236}">
                  <a16:creationId xmlns:a16="http://schemas.microsoft.com/office/drawing/2014/main" id="{A3F442A9-0995-4B10-9B02-A5B0C4198F13}"/>
                </a:ext>
              </a:extLst>
            </p:cNvPr>
            <p:cNvGrpSpPr/>
            <p:nvPr/>
          </p:nvGrpSpPr>
          <p:grpSpPr>
            <a:xfrm>
              <a:off x="1275510" y="6224570"/>
              <a:ext cx="508602" cy="151498"/>
              <a:chOff x="551886" y="4945335"/>
              <a:chExt cx="508602" cy="151498"/>
            </a:xfrm>
          </p:grpSpPr>
          <p:sp>
            <p:nvSpPr>
              <p:cNvPr id="32" name="Rectangle 31">
                <a:extLst>
                  <a:ext uri="{FF2B5EF4-FFF2-40B4-BE49-F238E27FC236}">
                    <a16:creationId xmlns:a16="http://schemas.microsoft.com/office/drawing/2014/main" id="{425A7C4C-E8C2-40CE-9126-0894083948B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C2040784-C3AF-4BC6-8B19-DA14FBC88DF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DD317EA-CED6-4659-989C-EA90669F176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D5C03D5-008D-45E4-AF1B-244BE660FA01}"/>
                </a:ext>
              </a:extLst>
            </p:cNvPr>
            <p:cNvGrpSpPr/>
            <p:nvPr/>
          </p:nvGrpSpPr>
          <p:grpSpPr>
            <a:xfrm>
              <a:off x="1275510" y="6376964"/>
              <a:ext cx="508602" cy="151498"/>
              <a:chOff x="551886" y="4945335"/>
              <a:chExt cx="508602" cy="151498"/>
            </a:xfrm>
          </p:grpSpPr>
          <p:sp>
            <p:nvSpPr>
              <p:cNvPr id="29" name="Rectangle 28">
                <a:extLst>
                  <a:ext uri="{FF2B5EF4-FFF2-40B4-BE49-F238E27FC236}">
                    <a16:creationId xmlns:a16="http://schemas.microsoft.com/office/drawing/2014/main" id="{8238206A-A6AF-4087-BE72-247BCC8DD9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695C3813-6022-49D4-AC6E-B88D8F69B9F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EEA115C-8EB5-4011-98B4-201F20C013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898D27-5DB1-4E9B-94AE-2449DB96ADD6}"/>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262B9217-D943-4E84-AF12-BD17C6D00E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775B61FC-E35B-497C-8463-C86CE8C402F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95EE1FF3-EED9-4586-94E4-A36B2B10B26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733223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805042"/>
            <a:ext cx="11655839" cy="4216539"/>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400" dirty="0">
                <a:solidFill>
                  <a:prstClr val="black"/>
                </a:solidFill>
                <a:latin typeface="Arial" panose="020B0604020202020204" pitchFamily="34" charset="0"/>
                <a:cs typeface="Arial" panose="020B0604020202020204" pitchFamily="34" charset="0"/>
              </a:rPr>
              <a:t>For each Cosmos DB container, you should specify a partition key. </a:t>
            </a:r>
          </a:p>
          <a:p>
            <a:pPr>
              <a:defRPr/>
            </a:pPr>
            <a:endParaRPr lang="en-US" sz="2400" dirty="0">
              <a:solidFill>
                <a:prstClr val="black"/>
              </a:solidFill>
              <a:latin typeface="Arial" panose="020B0604020202020204" pitchFamily="34" charset="0"/>
              <a:cs typeface="Arial" panose="020B0604020202020204" pitchFamily="34" charset="0"/>
            </a:endParaRPr>
          </a:p>
          <a:p>
            <a:pPr>
              <a:defRPr/>
            </a:pPr>
            <a:r>
              <a:rPr lang="en-US" sz="2400" dirty="0">
                <a:solidFill>
                  <a:prstClr val="black"/>
                </a:solidFill>
                <a:latin typeface="Arial" panose="020B0604020202020204" pitchFamily="34" charset="0"/>
                <a:cs typeface="Arial" panose="020B0604020202020204" pitchFamily="34" charset="0"/>
              </a:rPr>
              <a:t>It should satisfy the following core properties:</a:t>
            </a:r>
          </a:p>
          <a:p>
            <a:pPr>
              <a:defRPr/>
            </a:pPr>
            <a:endParaRPr lang="en-US" sz="2400" dirty="0">
              <a:solidFill>
                <a:prstClr val="black"/>
              </a:solidFill>
              <a:latin typeface="Arial" panose="020B0604020202020204" pitchFamily="34" charset="0"/>
              <a:cs typeface="Arial" panose="020B0604020202020204" pitchFamily="34" charset="0"/>
            </a:endParaRP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requests</a:t>
            </a: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storage</a:t>
            </a:r>
          </a:p>
          <a:p>
            <a:pPr marL="915576" lvl="1" indent="-342900">
              <a:defRPr/>
            </a:pPr>
            <a:r>
              <a:rPr lang="en-US" sz="2800" dirty="0">
                <a:solidFill>
                  <a:prstClr val="black"/>
                </a:solidFill>
                <a:latin typeface="Arial" panose="020B0604020202020204" pitchFamily="34" charset="0"/>
                <a:cs typeface="Arial" panose="020B0604020202020204" pitchFamily="34" charset="0"/>
              </a:rPr>
              <a:t>Have a high cardinality (each partition can grow up to 10 GB in size)</a:t>
            </a:r>
          </a:p>
          <a:p>
            <a:pPr>
              <a:defRPr/>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01848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lstStyle/>
          <a:p>
            <a:r>
              <a:rPr lang="en-US" dirty="0"/>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684725"/>
            <a:ext cx="11655839" cy="6481774"/>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prstClr val="black"/>
                </a:solidFill>
                <a:latin typeface="Arial" panose="020B0604020202020204" pitchFamily="34" charset="0"/>
                <a:cs typeface="Arial" panose="020B0604020202020204" pitchFamily="34" charset="0"/>
              </a:rPr>
              <a:t>In addition, there are a few other areas to consider:</a:t>
            </a:r>
          </a:p>
          <a:p>
            <a:pPr>
              <a:defRPr/>
            </a:pPr>
            <a:endParaRPr lang="en-US" sz="280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Queries can be intelligently routed via partition key:</a:t>
            </a:r>
          </a:p>
          <a:p>
            <a:pPr marL="915576" lvl="1" indent="-342900">
              <a:defRPr/>
            </a:pPr>
            <a:r>
              <a:rPr lang="en-US" sz="2800" dirty="0">
                <a:solidFill>
                  <a:prstClr val="black"/>
                </a:solidFill>
                <a:latin typeface="Arial" panose="020B0604020202020204" pitchFamily="34" charset="0"/>
                <a:cs typeface="Arial" panose="020B0604020202020204" pitchFamily="34" charset="0"/>
              </a:rPr>
              <a:t>Queries that are scoped to a single partition (or small set of partitions) will consume fewer RU’s than queries that must “fan-out” and check every partition</a:t>
            </a:r>
          </a:p>
          <a:p>
            <a:pPr marL="915576" lvl="1" indent="-342900">
              <a:defRPr/>
            </a:pPr>
            <a:r>
              <a:rPr lang="en-US" sz="2800" dirty="0">
                <a:solidFill>
                  <a:prstClr val="black"/>
                </a:solidFill>
                <a:latin typeface="Arial" panose="020B0604020202020204" pitchFamily="34" charset="0"/>
                <a:cs typeface="Arial" panose="020B0604020202020204" pitchFamily="34" charset="0"/>
              </a:rPr>
              <a:t>No partition key with query -&gt; requires fan-out</a:t>
            </a:r>
          </a:p>
          <a:p>
            <a:pPr>
              <a:defRPr/>
            </a:pPr>
            <a:endParaRPr lang="en-US" sz="2800" b="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Multi-document transactions must be within a single partition</a:t>
            </a:r>
            <a:endParaRPr lang="en-US" sz="3200" b="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a:defRPr/>
            </a:pPr>
            <a:endParaRPr lang="en-US" sz="2400" b="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8279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318984" y="953550"/>
            <a:ext cx="5265119" cy="5442067"/>
          </a:xfrm>
        </p:spPr>
        <p:txBody>
          <a:bodyPr vert="horz" wrap="square" lIns="146304" tIns="91440" rIns="146304" bIns="91440" rtlCol="0" anchor="t">
            <a:spAutoFit/>
          </a:bodyPr>
          <a:lstStyle/>
          <a:p>
            <a:pPr lvl="0"/>
            <a:r>
              <a:rPr lang="en-US" sz="1800" dirty="0">
                <a:latin typeface="Arial" panose="020B0604020202020204" pitchFamily="34" charset="0"/>
                <a:cs typeface="Arial" panose="020B0604020202020204" pitchFamily="34" charset="0"/>
              </a:rPr>
              <a:t>EXAMPLE SCENARIO</a:t>
            </a:r>
          </a:p>
          <a:p>
            <a:pPr marL="0" lvl="1" indent="0">
              <a:buNone/>
            </a:pPr>
            <a:r>
              <a:rPr lang="en-US" sz="1800" dirty="0">
                <a:latin typeface="Arial" panose="020B0604020202020204" pitchFamily="34" charset="0"/>
                <a:cs typeface="Arial" panose="020B0604020202020204" pitchFamily="34" charset="0"/>
              </a:rPr>
              <a:t>Contoso Connected Car is a vehicle telematics company. They are planning to store vehicle telemetry data from millions of vehicles every second in Azure Cosmos DB to power predictive maintenance, fleet management, and driver risk analysis.</a:t>
            </a:r>
          </a:p>
          <a:p>
            <a:pPr marL="0" lvl="1"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WHAT ARE A FEW POTENTIAL PARTITION KEY CHOICES?</a:t>
            </a:r>
          </a:p>
          <a:p>
            <a:pPr lvl="1"/>
            <a:r>
              <a:rPr lang="en-US" sz="1800" dirty="0">
                <a:latin typeface="Arial" panose="020B0604020202020204" pitchFamily="34" charset="0"/>
                <a:cs typeface="Arial" panose="020B0604020202020204" pitchFamily="34" charset="0"/>
              </a:rPr>
              <a:t>Vehicle Model</a:t>
            </a:r>
          </a:p>
          <a:p>
            <a:pPr lvl="1"/>
            <a:r>
              <a:rPr lang="en-US" sz="1800" dirty="0">
                <a:latin typeface="Arial" panose="020B0604020202020204" pitchFamily="34" charset="0"/>
                <a:cs typeface="Arial" panose="020B0604020202020204" pitchFamily="34" charset="0"/>
              </a:rPr>
              <a:t>Current Time</a:t>
            </a:r>
          </a:p>
          <a:p>
            <a:pPr lvl="1"/>
            <a:r>
              <a:rPr lang="en-US" sz="1800" dirty="0">
                <a:latin typeface="Arial" panose="020B0604020202020204" pitchFamily="34" charset="0"/>
                <a:cs typeface="Arial" panose="020B0604020202020204" pitchFamily="34" charset="0"/>
              </a:rPr>
              <a:t>Device Id</a:t>
            </a:r>
          </a:p>
          <a:p>
            <a:pPr lvl="1"/>
            <a:r>
              <a:rPr lang="en-US" sz="1800" dirty="0">
                <a:latin typeface="Arial" panose="020B0604020202020204" pitchFamily="34" charset="0"/>
                <a:cs typeface="Arial" panose="020B0604020202020204" pitchFamily="34" charset="0"/>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357402" y="0"/>
            <a:ext cx="5265119" cy="1052182"/>
          </a:xfrm>
        </p:spPr>
        <p:txBody>
          <a:bodyPr/>
          <a:lstStyle/>
          <a:p>
            <a:r>
              <a:rPr lang="en-US" dirty="0">
                <a:latin typeface="Arial" panose="020B0604020202020204" pitchFamily="34" charset="0"/>
                <a:cs typeface="Arial" panose="020B0604020202020204" pitchFamily="34" charset="0"/>
              </a:rPr>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1" y="2835665"/>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5"/>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7"/>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7"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7" y="2073665"/>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4" y="6497998"/>
            <a:ext cx="2297279"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4379782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6"/>
            <a:ext cx="4572000" cy="2360646"/>
          </a:xfrm>
        </p:spPr>
        <p:txBody>
          <a:bodyPr vert="horz" wrap="square" lIns="91440" tIns="45720" rIns="91440" bIns="45720" rtlCol="0" anchor="t">
            <a:spAutoFit/>
          </a:bodyPr>
          <a:lstStyle/>
          <a:p>
            <a:pPr algn="ctr"/>
            <a:r>
              <a:rPr lang="en-US" sz="1600" dirty="0"/>
              <a:t>VEHICLE MODEL </a:t>
            </a:r>
            <a:r>
              <a:rPr lang="en-US" sz="1600" dirty="0">
                <a:solidFill>
                  <a:schemeClr val="tx1"/>
                </a:solidFill>
              </a:rPr>
              <a:t>(e</a:t>
            </a:r>
            <a:r>
              <a:rPr lang="en-US" sz="1600" dirty="0">
                <a:solidFill>
                  <a:srgbClr val="0078D7"/>
                </a:solidFill>
              </a:rPr>
              <a:t>.</a:t>
            </a:r>
            <a:r>
              <a:rPr lang="en-US" sz="1600" dirty="0"/>
              <a:t>g. Model A)</a:t>
            </a:r>
            <a:endParaRPr lang="en-US" dirty="0"/>
          </a:p>
          <a:p>
            <a:pPr algn="ctr"/>
            <a:endParaRPr lang="en-US" sz="1500" dirty="0">
              <a:solidFill>
                <a:srgbClr val="0078D7"/>
              </a:solidFill>
            </a:endParaRPr>
          </a:p>
          <a:p>
            <a:pPr algn="ctr"/>
            <a:r>
              <a:rPr lang="en-US" sz="1500" b="0" dirty="0">
                <a:solidFill>
                  <a:schemeClr val="tx1"/>
                </a:solidFill>
                <a:latin typeface="+mn-lt"/>
              </a:rPr>
              <a:t>Most auto manufactures only have a couple dozen models. This will create a fixed number of logical partition</a:t>
            </a:r>
            <a:r>
              <a:rPr lang="en-US" sz="1500" b="0" dirty="0">
                <a:solidFill>
                  <a:schemeClr val="tx1"/>
                </a:solidFill>
              </a:rPr>
              <a:t> key values; and is potentially the least granular option.</a:t>
            </a:r>
          </a:p>
          <a:p>
            <a:pPr algn="ctr"/>
            <a:r>
              <a:rPr lang="en-US" sz="1500" b="0" dirty="0">
                <a:solidFill>
                  <a:schemeClr val="tx1"/>
                </a:solidFill>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7" y="1925685"/>
            <a:ext cx="4572000" cy="2323713"/>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CURRENT MONTH (e.g. 2018-04)</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Auto manufacturers have transactions occurring throughout the year. This will create a more balanced distribution of storage across partition key values.</a:t>
            </a:r>
          </a:p>
          <a:p>
            <a:pPr algn="ctr" defTabSz="914344">
              <a:defRPr/>
            </a:pPr>
            <a:r>
              <a:rPr lang="en-US" sz="1500" b="0" dirty="0">
                <a:solidFill>
                  <a:srgbClr val="505050"/>
                </a:solidFill>
                <a:latin typeface="Arial" panose="020B0604020202020204" pitchFamily="34" charset="0"/>
                <a:cs typeface="Arial" panose="020B0604020202020204" pitchFamily="34" charset="0"/>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9" y="4660868"/>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62"/>
                <a:ext cx="914400" cy="949349"/>
                <a:chOff x="7890518" y="4812062"/>
                <a:chExt cx="914400" cy="949349"/>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62"/>
                <a:ext cx="914400" cy="949349"/>
                <a:chOff x="7890518" y="4812062"/>
                <a:chExt cx="914400" cy="949349"/>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405" y="4660868"/>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62"/>
                <a:ext cx="914400" cy="949349"/>
                <a:chOff x="7890518" y="4812062"/>
                <a:chExt cx="914400" cy="949349"/>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62"/>
                <a:ext cx="914400" cy="949349"/>
                <a:chOff x="7890518" y="4812062"/>
                <a:chExt cx="914400" cy="949349"/>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4" y="6497998"/>
            <a:ext cx="2297279"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DD0EAD9A-328D-49A0-A4D4-EEF3757BE96B}"/>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Rectangle 63">
            <a:extLst>
              <a:ext uri="{FF2B5EF4-FFF2-40B4-BE49-F238E27FC236}">
                <a16:creationId xmlns:a16="http://schemas.microsoft.com/office/drawing/2014/main" id="{69A90CC1-DE91-4987-8642-612E0585CD90}"/>
              </a:ext>
            </a:extLst>
          </p:cNvPr>
          <p:cNvSpPr/>
          <p:nvPr/>
        </p:nvSpPr>
        <p:spPr bwMode="auto">
          <a:xfrm>
            <a:off x="6936140" y="1561552"/>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1749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296" y="4660871"/>
            <a:ext cx="4765005" cy="1336480"/>
            <a:chOff x="-24243" y="4673773"/>
            <a:chExt cx="4765005" cy="133647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75722"/>
              <a:ext cx="2055295" cy="934530"/>
              <a:chOff x="7940454" y="4724493"/>
              <a:chExt cx="2473059" cy="1124485"/>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724493"/>
                <a:ext cx="1375338" cy="1124485"/>
                <a:chOff x="7463080" y="4724493"/>
                <a:chExt cx="1375338" cy="1124485"/>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724493"/>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4982561"/>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240631"/>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75718"/>
              <a:ext cx="2055297" cy="934530"/>
              <a:chOff x="7940454" y="4724492"/>
              <a:chExt cx="2473061" cy="1124486"/>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724492"/>
                <a:ext cx="1375338" cy="1124486"/>
                <a:chOff x="7463080" y="4724492"/>
                <a:chExt cx="1375338" cy="1124486"/>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724492"/>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4982562"/>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24063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152897"/>
          </a:xfrm>
        </p:spPr>
        <p:txBody>
          <a:bodyPr vert="horz" wrap="square" lIns="91440" tIns="45720" rIns="91440" bIns="45720" rtlCol="0" anchor="t">
            <a:spAutoFit/>
          </a:bodyPr>
          <a:lstStyle/>
          <a:p>
            <a:pPr lvl="0" algn="ctr"/>
            <a:r>
              <a:rPr lang="en-US" sz="1600" dirty="0"/>
              <a:t>DEVICE ID (e.g. Device123)</a:t>
            </a:r>
            <a:endParaRPr lang="en-US" dirty="0">
              <a:solidFill>
                <a:srgbClr val="0078D7"/>
              </a:solidFill>
            </a:endParaRPr>
          </a:p>
          <a:p>
            <a:pPr lvl="0" algn="ctr"/>
            <a:endParaRPr lang="en-US" sz="1500" dirty="0">
              <a:solidFill>
                <a:srgbClr val="0078D7"/>
              </a:solidFill>
            </a:endParaRPr>
          </a:p>
          <a:p>
            <a:pPr lvl="0" algn="ctr"/>
            <a:r>
              <a:rPr lang="en-US" sz="1500" b="0" dirty="0">
                <a:solidFill>
                  <a:srgbClr val="505050"/>
                </a:solidFill>
              </a:rPr>
              <a:t>Each car would have a unique device ID. This creates a large number of partition key values and would have a significant amount of granularity.</a:t>
            </a:r>
          </a:p>
          <a:p>
            <a:pPr lvl="0" algn="ctr"/>
            <a:r>
              <a:rPr lang="en-US" sz="1500" b="0" dirty="0">
                <a:solidFill>
                  <a:srgbClr val="505050"/>
                </a:solidFill>
              </a:rPr>
              <a:t>Depending on how many transactions occur per vehicle, it is possible to a specific partition key that reaches the storage limit per partition key</a:t>
            </a:r>
            <a:endParaRPr lang="en-US" sz="1500" dirty="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785378"/>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COMPOSITE KEY (Device ID + Time)</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algn="ctr" defTabSz="914344">
              <a:defRPr/>
            </a:pPr>
            <a:r>
              <a:rPr lang="en-US" sz="1500" b="0" dirty="0">
                <a:solidFill>
                  <a:srgbClr val="505050"/>
                </a:solidFill>
                <a:latin typeface="Arial" panose="020B0604020202020204" pitchFamily="34" charset="0"/>
                <a:cs typeface="Arial" panose="020B0604020202020204" pitchFamily="34" charset="0"/>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9" y="4660870"/>
            <a:ext cx="4471523" cy="1325170"/>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62"/>
                <a:ext cx="914400" cy="949347"/>
                <a:chOff x="7890518" y="4812062"/>
                <a:chExt cx="914400" cy="949347"/>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62"/>
                <a:ext cx="914400" cy="949347"/>
                <a:chOff x="7890518" y="4812062"/>
                <a:chExt cx="914400" cy="949347"/>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4" y="6497998"/>
            <a:ext cx="2297279"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840C80CA-BDA8-403E-BC66-903BDB005D8A}"/>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CB30DDD8-286A-43FE-81B3-E9B44D36FA28}"/>
              </a:ext>
            </a:extLst>
          </p:cNvPr>
          <p:cNvSpPr/>
          <p:nvPr/>
        </p:nvSpPr>
        <p:spPr bwMode="auto">
          <a:xfrm>
            <a:off x="6998755" y="1639145"/>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29799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1" grpId="0" animBg="1"/>
      <p:bldP spid="9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customXml/itemProps2.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13265</TotalTime>
  <Words>15559</Words>
  <Application>Microsoft Macintosh PowerPoint</Application>
  <PresentationFormat>Widescreen</PresentationFormat>
  <Paragraphs>3122</Paragraphs>
  <Slides>215</Slides>
  <Notes>152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215</vt:i4>
      </vt:variant>
    </vt:vector>
  </HeadingPairs>
  <TitlesOfParts>
    <vt:vector size="219" baseType="lpstr">
      <vt:lpstr>Arial</vt:lpstr>
      <vt:lpstr>Calibri</vt:lpstr>
      <vt:lpstr>Calibri Light</vt:lpstr>
      <vt:lpstr>Office Theme</vt:lpstr>
      <vt:lpstr>Azure Cosmos DB Technical Deep Dive</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Resource Model</vt:lpstr>
      <vt:lpstr>Resource Model</vt:lpstr>
      <vt:lpstr>Account URI and Credentials</vt:lpstr>
      <vt:lpstr>Creating Account</vt:lpstr>
      <vt:lpstr>Database Representations</vt:lpstr>
      <vt:lpstr>Container Representations</vt:lpstr>
      <vt:lpstr>Creating Collections – SQL API</vt:lpstr>
      <vt:lpstr>Container-Level Resources</vt:lpstr>
      <vt:lpstr>System Internals</vt:lpstr>
      <vt:lpstr>PowerPoint Presentation</vt:lpstr>
      <vt:lpstr>PowerPoint Presentation</vt:lpstr>
      <vt:lpstr>Request Units &amp; Billing</vt:lpstr>
      <vt:lpstr>PowerPoint Presentation</vt:lpstr>
      <vt:lpstr>Request Units</vt:lpstr>
      <vt:lpstr>Request Units</vt:lpstr>
      <vt:lpstr>Request Units- Provisioned throughput</vt:lpstr>
      <vt:lpstr>Scaling RU/s using .NET SDK</vt:lpstr>
      <vt:lpstr>PowerPoint Presentation</vt:lpstr>
      <vt:lpstr>PowerPoint Presentation</vt:lpstr>
      <vt:lpstr>Database vs Container Level Throughput</vt:lpstr>
      <vt:lpstr>PowerPoint Presentation</vt:lpstr>
      <vt:lpstr>Cosmos DB reserved Capacity can provide up to 65% savings</vt:lpstr>
      <vt:lpstr>Azure Cosmos DB Reserved Capacity</vt:lpstr>
      <vt:lpstr>Cosmos DB Provisioned Throughput FAQ</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Modelling Challenge #2: What entities go into a collection? </vt:lpstr>
      <vt:lpstr>Option 2: Multiple entities per collection </vt:lpstr>
      <vt:lpstr>PowerPoint Presentation</vt:lpstr>
      <vt:lpstr>PowerPoint Presentation</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Online Index Transformations</vt:lpstr>
      <vt:lpstr>Index Tuning</vt:lpstr>
      <vt:lpstr>Best Practices</vt:lpstr>
      <vt:lpstr>Partitioning</vt:lpstr>
      <vt:lpstr>Partitioning</vt:lpstr>
      <vt:lpstr>PowerPoint Presentation</vt:lpstr>
      <vt:lpstr>Partitioning</vt:lpstr>
      <vt:lpstr>Partitions</vt:lpstr>
      <vt:lpstr>Partitions</vt:lpstr>
      <vt:lpstr>Partitions</vt:lpstr>
      <vt:lpstr>RU’s divided among Partitions</vt:lpstr>
      <vt:lpstr>Partitions</vt:lpstr>
      <vt:lpstr>Partition Key Storage Limits</vt:lpstr>
      <vt:lpstr>Design Patterns for Large Partition Keys</vt:lpstr>
      <vt:lpstr>Design Patterns For Large Partition Keys </vt:lpstr>
      <vt:lpstr>Hot/Cold Partitions</vt:lpstr>
      <vt:lpstr>Query Fan-Out</vt:lpstr>
      <vt:lpstr>Cross-Partition SDK Example</vt:lpstr>
      <vt:lpstr>Cross-Partition SDK Example</vt:lpstr>
      <vt:lpstr>Cross-Partition SDK Example</vt:lpstr>
      <vt:lpstr>Cross-Partition Query</vt:lpstr>
      <vt:lpstr>Query Fan-Out</vt:lpstr>
      <vt:lpstr>Query Fan-Out</vt:lpstr>
      <vt:lpstr>Query Fan-Out</vt:lpstr>
      <vt:lpstr>Client-Side Query Fan-Out</vt:lpstr>
      <vt:lpstr>Review: Choosing a partition Key</vt:lpstr>
      <vt:lpstr>Review: Choosing a partition Key</vt:lpstr>
      <vt:lpstr>Partition Design</vt:lpstr>
      <vt:lpstr>Partition Key Choices</vt:lpstr>
      <vt:lpstr>Partition Key Choices</vt:lpstr>
      <vt:lpstr>Partitioning FAQ</vt:lpstr>
      <vt:lpstr>Query with SQL API</vt:lpstr>
      <vt:lpstr>Querying</vt:lpstr>
      <vt:lpstr>SQL Query Syntax</vt:lpstr>
      <vt:lpstr>SQL Query Syntax - Where</vt:lpstr>
      <vt:lpstr>SQL Query Syntax - Projection</vt:lpstr>
      <vt:lpstr>SQL Query Syntax - Projection</vt:lpstr>
      <vt:lpstr>Intra-Document Join</vt:lpstr>
      <vt:lpstr>Intra-Document Join</vt:lpstr>
      <vt:lpstr>Intra-Document Join</vt:lpstr>
      <vt:lpstr>Intra-Document Join</vt:lpstr>
      <vt:lpstr>Paginated Query Results</vt:lpstr>
      <vt:lpstr>Paginated Query Results</vt:lpstr>
      <vt:lpstr>Paginated Query Results</vt:lpstr>
      <vt:lpstr>Sql Query Parametrization</vt:lpstr>
      <vt:lpstr>SQL Query In Linq</vt:lpstr>
      <vt:lpstr>Query Tuning</vt:lpstr>
      <vt:lpstr>Query Tuning</vt:lpstr>
      <vt:lpstr>Client Query Parallelism</vt:lpstr>
      <vt:lpstr>Client Response Buffer</vt:lpstr>
      <vt:lpstr>SDK Query Options</vt:lpstr>
      <vt:lpstr>SDK Query Options</vt:lpstr>
      <vt:lpstr>Review Of Request Units</vt:lpstr>
      <vt:lpstr>Measuring RU Charge</vt:lpstr>
      <vt:lpstr>Measuring RU Charge</vt:lpstr>
      <vt:lpstr>RU Charge Measurement Example</vt:lpstr>
      <vt:lpstr>RU Charge Measurement Example</vt:lpstr>
      <vt:lpstr>RU Charge Measurement Example</vt:lpstr>
      <vt:lpstr>Validating Provisioned Throughput Choice</vt:lpstr>
      <vt:lpstr>Cross-Partition Aggregate</vt:lpstr>
      <vt:lpstr>Bounded Location Search Using Geo-Data</vt:lpstr>
      <vt:lpstr>Distance From Center Point Search</vt:lpstr>
      <vt:lpstr>Polygon Shape Search</vt:lpstr>
      <vt:lpstr>Server-Side Programming</vt:lpstr>
      <vt:lpstr>Programming</vt:lpstr>
      <vt:lpstr>Stored Procedures</vt:lpstr>
      <vt:lpstr>Simple Stored Procedure</vt:lpstr>
      <vt:lpstr>Multi-Document Transactions</vt:lpstr>
      <vt:lpstr>Bounded Execution</vt:lpstr>
      <vt:lpstr>Transaction Continuation Model</vt:lpstr>
      <vt:lpstr>CONTROL FLOW</vt:lpstr>
      <vt:lpstr>Stored Procedure Control Flow</vt:lpstr>
      <vt:lpstr>Stored Procedure Control Flow</vt:lpstr>
      <vt:lpstr>Rolling Back Transactions</vt:lpstr>
      <vt:lpstr>Transaction Rollback in Stored Procedure</vt:lpstr>
      <vt:lpstr>Debugging Stored Procedures</vt:lpstr>
      <vt:lpstr>Debugging Stored Procedures</vt:lpstr>
      <vt:lpstr>Debugging Stored Procedures</vt:lpstr>
      <vt:lpstr>Authoring Stored Procedures</vt:lpstr>
      <vt:lpstr>User-Defined Functions</vt:lpstr>
      <vt:lpstr>User-Defined Function Definition</vt:lpstr>
      <vt:lpstr>User-Defined Function Usage In Queries</vt:lpstr>
      <vt:lpstr>Authoring User-Defined Functions</vt:lpstr>
      <vt:lpstr>Concurrency</vt:lpstr>
      <vt:lpstr>Write Optimized Database Engine</vt:lpstr>
      <vt:lpstr>Control Concurrency Using Etags</vt:lpstr>
      <vt:lpstr>PowerPoint Presentation</vt:lpstr>
      <vt:lpstr>Control Concurrency Using Etags</vt:lpstr>
      <vt:lpstr>Global Distribution</vt:lpstr>
      <vt:lpstr>Multi-Master – Read/Write in any region</vt:lpstr>
      <vt:lpstr>How to use it</vt:lpstr>
      <vt:lpstr>How to use it</vt:lpstr>
      <vt:lpstr>How to use it</vt:lpstr>
      <vt:lpstr>What happens if region goes down?</vt:lpstr>
      <vt:lpstr>Consistency</vt:lpstr>
      <vt:lpstr>PowerPoint Presentation</vt:lpstr>
      <vt:lpstr>CAP Theorem</vt:lpstr>
      <vt:lpstr>PowerPoint Presentation</vt:lpstr>
      <vt:lpstr>PowerPoint Presentation</vt:lpstr>
      <vt:lpstr>PowerPoint Presentation</vt:lpstr>
      <vt:lpstr>PowerPoint Presentation</vt:lpstr>
      <vt:lpstr>PowerPoint Presentation</vt:lpstr>
      <vt:lpstr>CAP Theorem</vt:lpstr>
      <vt:lpstr>What about in a normally functioning system?</vt:lpstr>
      <vt:lpstr>PowerPoint Presentation</vt:lpstr>
      <vt:lpstr>PowerPoint Presentation</vt:lpstr>
      <vt:lpstr>PowerPoint Presentation</vt:lpstr>
      <vt:lpstr>What about in a normally functioning system?</vt:lpstr>
      <vt:lpstr>Programmable Data Consistency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Music notes visualization</vt:lpstr>
      <vt:lpstr>Change Feed</vt:lpstr>
      <vt:lpstr>Cosmos DB Change Feed</vt:lpstr>
      <vt:lpstr>PowerPoint Presentation</vt:lpstr>
      <vt:lpstr>Common Scenarios </vt:lpstr>
      <vt:lpstr>PowerPoint Presentation</vt:lpstr>
      <vt:lpstr>Common Scenarios </vt:lpstr>
      <vt:lpstr>Common Scenarios </vt:lpstr>
      <vt:lpstr>3 Different ways to use the Change Feed</vt:lpstr>
      <vt:lpstr>Using the Change Feed Processor Library</vt:lpstr>
      <vt:lpstr>PowerPoint Presentation</vt:lpstr>
      <vt:lpstr>Change Feed Processor – Interface Implementation</vt:lpstr>
      <vt:lpstr>Change Feed Processor - Registration</vt:lpstr>
      <vt:lpstr>PowerPoint Presentation</vt:lpstr>
      <vt:lpstr>PowerPoint Presentation</vt:lpstr>
      <vt:lpstr>Troubleshooting</vt:lpstr>
      <vt:lpstr>Analyzing HTTP Responses</vt:lpstr>
      <vt:lpstr>Errors- Exceptions handling</vt:lpstr>
      <vt:lpstr>Monitoring</vt:lpstr>
      <vt:lpstr>Response Status Codes</vt:lpstr>
      <vt:lpstr>Response Status Codes</vt:lpstr>
      <vt:lpstr>Response Headers</vt:lpstr>
      <vt:lpstr>Response Headers</vt:lpstr>
      <vt:lpstr>Viewing REST API Response Metadata</vt:lpstr>
      <vt:lpstr>Identifying Rate Limiting</vt:lpstr>
      <vt:lpstr>Logging</vt:lpstr>
      <vt:lpstr>Viewing Logs in Log Analytics</vt:lpstr>
      <vt:lpstr>Viewing Logs in Log Analytics</vt:lpstr>
      <vt:lpstr>Hands-On Exercise  Troubleshooting Failed and RATE LIMITED Requests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Liu</dc:creator>
  <cp:lastModifiedBy>Sashank Pappu</cp:lastModifiedBy>
  <cp:revision>29</cp:revision>
  <dcterms:created xsi:type="dcterms:W3CDTF">2017-02-06T09:01:24Z</dcterms:created>
  <dcterms:modified xsi:type="dcterms:W3CDTF">2019-05-17T01:03:36Z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andrl@microsoft.com</vt:lpwstr>
  </property>
  <property fmtid="{D5CDD505-2E9C-101B-9397-08002B2CF9AE}" pid="6" name="MSIP_Label_f42aa342-8706-4288-bd11-ebb85995028c_SetDate">
    <vt:lpwstr>2017-07-27T16:46:54.6934341-07:00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fs.IsStoryboard">
    <vt:bool>true</vt:bool>
  </property>
</Properties>
</file>